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21"/>
  </p:notesMasterIdLst>
  <p:sldIdLst>
    <p:sldId id="306" r:id="rId5"/>
    <p:sldId id="307" r:id="rId6"/>
    <p:sldId id="308" r:id="rId7"/>
    <p:sldId id="315" r:id="rId8"/>
    <p:sldId id="316" r:id="rId9"/>
    <p:sldId id="309" r:id="rId10"/>
    <p:sldId id="317" r:id="rId11"/>
    <p:sldId id="318" r:id="rId12"/>
    <p:sldId id="319" r:id="rId13"/>
    <p:sldId id="320" r:id="rId14"/>
    <p:sldId id="314" r:id="rId15"/>
    <p:sldId id="321" r:id="rId16"/>
    <p:sldId id="322" r:id="rId17"/>
    <p:sldId id="323" r:id="rId18"/>
    <p:sldId id="324" r:id="rId19"/>
    <p:sldId id="32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84967" autoAdjust="0"/>
  </p:normalViewPr>
  <p:slideViewPr>
    <p:cSldViewPr snapToGrid="0">
      <p:cViewPr varScale="1">
        <p:scale>
          <a:sx n="161" d="100"/>
          <a:sy n="161" d="100"/>
        </p:scale>
        <p:origin x="150" y="168"/>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Pogorzelski" userId="ef66c7aa-9212-4411-9803-e65b001a05d4" providerId="ADAL" clId="{FBB86B95-EED9-4DED-9A4E-1D0E11815F79}"/>
    <pc:docChg chg="undo redo custSel modSld">
      <pc:chgData name="Adam Pogorzelski" userId="ef66c7aa-9212-4411-9803-e65b001a05d4" providerId="ADAL" clId="{FBB86B95-EED9-4DED-9A4E-1D0E11815F79}" dt="2024-02-12T20:34:18.494" v="20" actId="14100"/>
      <pc:docMkLst>
        <pc:docMk/>
      </pc:docMkLst>
      <pc:sldChg chg="addSp delSp modSp mod modClrScheme chgLayout">
        <pc:chgData name="Adam Pogorzelski" userId="ef66c7aa-9212-4411-9803-e65b001a05d4" providerId="ADAL" clId="{FBB86B95-EED9-4DED-9A4E-1D0E11815F79}" dt="2024-02-12T20:33:47.856" v="19" actId="478"/>
        <pc:sldMkLst>
          <pc:docMk/>
          <pc:sldMk cId="114769864" sldId="306"/>
        </pc:sldMkLst>
        <pc:spChg chg="mod">
          <ac:chgData name="Adam Pogorzelski" userId="ef66c7aa-9212-4411-9803-e65b001a05d4" providerId="ADAL" clId="{FBB86B95-EED9-4DED-9A4E-1D0E11815F79}" dt="2024-02-12T20:33:23.564" v="14" actId="122"/>
          <ac:spMkLst>
            <pc:docMk/>
            <pc:sldMk cId="114769864" sldId="306"/>
            <ac:spMk id="2" creationId="{C3A9968B-2619-4F71-AB00-4C493E120805}"/>
          </ac:spMkLst>
        </pc:spChg>
        <pc:spChg chg="mod">
          <ac:chgData name="Adam Pogorzelski" userId="ef66c7aa-9212-4411-9803-e65b001a05d4" providerId="ADAL" clId="{FBB86B95-EED9-4DED-9A4E-1D0E11815F79}" dt="2024-02-12T20:33:41.096" v="18" actId="1076"/>
          <ac:spMkLst>
            <pc:docMk/>
            <pc:sldMk cId="114769864" sldId="306"/>
            <ac:spMk id="3" creationId="{A5F14073-9F68-4B7E-A576-26899D58C7A9}"/>
          </ac:spMkLst>
        </pc:spChg>
        <pc:spChg chg="add del mod">
          <ac:chgData name="Adam Pogorzelski" userId="ef66c7aa-9212-4411-9803-e65b001a05d4" providerId="ADAL" clId="{FBB86B95-EED9-4DED-9A4E-1D0E11815F79}" dt="2024-02-12T20:32:06.345" v="5" actId="26606"/>
          <ac:spMkLst>
            <pc:docMk/>
            <pc:sldMk cId="114769864" sldId="306"/>
            <ac:spMk id="5" creationId="{B6BF7845-2DCA-4D05-1AAD-2C345FFEB8A2}"/>
          </ac:spMkLst>
        </pc:spChg>
        <pc:spChg chg="add del mod">
          <ac:chgData name="Adam Pogorzelski" userId="ef66c7aa-9212-4411-9803-e65b001a05d4" providerId="ADAL" clId="{FBB86B95-EED9-4DED-9A4E-1D0E11815F79}" dt="2024-02-12T20:32:06.345" v="5" actId="26606"/>
          <ac:spMkLst>
            <pc:docMk/>
            <pc:sldMk cId="114769864" sldId="306"/>
            <ac:spMk id="6" creationId="{2A071966-EA3E-8CD6-F0DE-853BA9A78909}"/>
          </ac:spMkLst>
        </pc:spChg>
        <pc:spChg chg="add del mod">
          <ac:chgData name="Adam Pogorzelski" userId="ef66c7aa-9212-4411-9803-e65b001a05d4" providerId="ADAL" clId="{FBB86B95-EED9-4DED-9A4E-1D0E11815F79}" dt="2024-02-12T20:32:06.345" v="5" actId="26606"/>
          <ac:spMkLst>
            <pc:docMk/>
            <pc:sldMk cId="114769864" sldId="306"/>
            <ac:spMk id="7" creationId="{7539275B-7DB7-295D-91A9-318987C118AF}"/>
          </ac:spMkLst>
        </pc:spChg>
        <pc:spChg chg="add del mod">
          <ac:chgData name="Adam Pogorzelski" userId="ef66c7aa-9212-4411-9803-e65b001a05d4" providerId="ADAL" clId="{FBB86B95-EED9-4DED-9A4E-1D0E11815F79}" dt="2024-02-12T20:32:03.778" v="1" actId="26606"/>
          <ac:spMkLst>
            <pc:docMk/>
            <pc:sldMk cId="114769864" sldId="306"/>
            <ac:spMk id="8" creationId="{B70B8D43-5D41-F945-A1FB-70488175E152}"/>
          </ac:spMkLst>
        </pc:spChg>
        <pc:spChg chg="add del mod">
          <ac:chgData name="Adam Pogorzelski" userId="ef66c7aa-9212-4411-9803-e65b001a05d4" providerId="ADAL" clId="{FBB86B95-EED9-4DED-9A4E-1D0E11815F79}" dt="2024-02-12T20:32:46.078" v="11"/>
          <ac:spMkLst>
            <pc:docMk/>
            <pc:sldMk cId="114769864" sldId="306"/>
            <ac:spMk id="9" creationId="{2BE5C0B3-4A15-04F7-AFF5-D500285DAFFA}"/>
          </ac:spMkLst>
        </pc:spChg>
        <pc:spChg chg="add del mod">
          <ac:chgData name="Adam Pogorzelski" userId="ef66c7aa-9212-4411-9803-e65b001a05d4" providerId="ADAL" clId="{FBB86B95-EED9-4DED-9A4E-1D0E11815F79}" dt="2024-02-12T20:32:03.778" v="1" actId="26606"/>
          <ac:spMkLst>
            <pc:docMk/>
            <pc:sldMk cId="114769864" sldId="306"/>
            <ac:spMk id="10" creationId="{2BF93D26-F7CB-B066-4636-D3B352E52F69}"/>
          </ac:spMkLst>
        </pc:spChg>
        <pc:spChg chg="add del mod">
          <ac:chgData name="Adam Pogorzelski" userId="ef66c7aa-9212-4411-9803-e65b001a05d4" providerId="ADAL" clId="{FBB86B95-EED9-4DED-9A4E-1D0E11815F79}" dt="2024-02-12T20:33:47.856" v="19" actId="478"/>
          <ac:spMkLst>
            <pc:docMk/>
            <pc:sldMk cId="114769864" sldId="306"/>
            <ac:spMk id="11" creationId="{96AE0D49-C3AE-8A83-7B56-9370FDCA9673}"/>
          </ac:spMkLst>
        </pc:spChg>
        <pc:spChg chg="add del mod">
          <ac:chgData name="Adam Pogorzelski" userId="ef66c7aa-9212-4411-9803-e65b001a05d4" providerId="ADAL" clId="{FBB86B95-EED9-4DED-9A4E-1D0E11815F79}" dt="2024-02-12T20:32:03.778" v="1" actId="26606"/>
          <ac:spMkLst>
            <pc:docMk/>
            <pc:sldMk cId="114769864" sldId="306"/>
            <ac:spMk id="12" creationId="{33D4AF04-7C84-AC54-470A-D01AA74CF28D}"/>
          </ac:spMkLst>
        </pc:spChg>
        <pc:spChg chg="add del mod">
          <ac:chgData name="Adam Pogorzelski" userId="ef66c7aa-9212-4411-9803-e65b001a05d4" providerId="ADAL" clId="{FBB86B95-EED9-4DED-9A4E-1D0E11815F79}" dt="2024-02-12T20:32:42.482" v="10" actId="26606"/>
          <ac:spMkLst>
            <pc:docMk/>
            <pc:sldMk cId="114769864" sldId="306"/>
            <ac:spMk id="13" creationId="{20DE811F-436D-2F1B-E8EE-6843F2F94540}"/>
          </ac:spMkLst>
        </pc:spChg>
        <pc:picChg chg="add del mod">
          <ac:chgData name="Adam Pogorzelski" userId="ef66c7aa-9212-4411-9803-e65b001a05d4" providerId="ADAL" clId="{FBB86B95-EED9-4DED-9A4E-1D0E11815F79}" dt="2024-02-12T20:32:39.546" v="8"/>
          <ac:picMkLst>
            <pc:docMk/>
            <pc:sldMk cId="114769864" sldId="306"/>
            <ac:picMk id="1026" creationId="{05E577E2-FD0A-16F0-3536-144278306B75}"/>
          </ac:picMkLst>
        </pc:picChg>
        <pc:picChg chg="add mod">
          <ac:chgData name="Adam Pogorzelski" userId="ef66c7aa-9212-4411-9803-e65b001a05d4" providerId="ADAL" clId="{FBB86B95-EED9-4DED-9A4E-1D0E11815F79}" dt="2024-02-12T20:33:17.178" v="12" actId="1440"/>
          <ac:picMkLst>
            <pc:docMk/>
            <pc:sldMk cId="114769864" sldId="306"/>
            <ac:picMk id="1028" creationId="{56E2075E-A568-66F2-F0F3-EB186D56177F}"/>
          </ac:picMkLst>
        </pc:picChg>
      </pc:sldChg>
      <pc:sldChg chg="modSp mod">
        <pc:chgData name="Adam Pogorzelski" userId="ef66c7aa-9212-4411-9803-e65b001a05d4" providerId="ADAL" clId="{FBB86B95-EED9-4DED-9A4E-1D0E11815F79}" dt="2024-02-12T20:34:18.494" v="20" actId="14100"/>
        <pc:sldMkLst>
          <pc:docMk/>
          <pc:sldMk cId="1613598062" sldId="307"/>
        </pc:sldMkLst>
        <pc:picChg chg="mod">
          <ac:chgData name="Adam Pogorzelski" userId="ef66c7aa-9212-4411-9803-e65b001a05d4" providerId="ADAL" clId="{FBB86B95-EED9-4DED-9A4E-1D0E11815F79}" dt="2024-02-12T20:34:18.494" v="20" actId="14100"/>
          <ac:picMkLst>
            <pc:docMk/>
            <pc:sldMk cId="1613598062" sldId="307"/>
            <ac:picMk id="10" creationId="{D534D9DB-1533-2BDE-4C09-F1F563CA126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2/12/2024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anchor="b"/>
          <a:lstStyle>
            <a:lvl1pPr algn="l">
              <a:defRPr sz="54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anchor="b">
            <a:normAutofit/>
          </a:bodyPr>
          <a:lstStyle>
            <a:lvl1pPr algn="ctr">
              <a:defRPr sz="60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a:lstStyle>
            <a:lvl1pPr>
              <a:defRPr sz="5400" b="1" cap="all" baseline="0">
                <a:solidFill>
                  <a:schemeClr val="bg1"/>
                </a:solidFill>
              </a:defRPr>
            </a:lvl1pPr>
          </a:lstStyle>
          <a:p>
            <a:r>
              <a:rPr lang="en-US" dirty="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a:lstStyle>
            <a:lvl1pPr>
              <a:defRPr>
                <a:solidFill>
                  <a:schemeClr val="bg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title"/>
          </p:nvPr>
        </p:nvSpPr>
        <p:spPr>
          <a:xfrm>
            <a:off x="5202936" y="585216"/>
            <a:ext cx="5833872" cy="2276856"/>
          </a:xfrm>
        </p:spPr>
        <p:txBody>
          <a:bodyPr anchor="b">
            <a:normAutofit/>
          </a:bodyPr>
          <a:lstStyle/>
          <a:p>
            <a:pPr algn="ctr"/>
            <a:r>
              <a:rPr lang="en-US" sz="5100" cap="none" dirty="0" err="1">
                <a:ln w="0"/>
                <a:effectLst>
                  <a:outerShdw blurRad="50800" dist="38100" dir="2700000" algn="tl" rotWithShape="0">
                    <a:prstClr val="black">
                      <a:alpha val="40000"/>
                    </a:prstClr>
                  </a:outerShdw>
                  <a:reflection blurRad="6350" stA="55000" endA="300" endPos="45500" dir="5400000" sy="-100000" algn="bl" rotWithShape="0"/>
                </a:effectLst>
              </a:rPr>
              <a:t>Standardy</a:t>
            </a:r>
            <a:r>
              <a:rPr lang="pl-PL" sz="5100" cap="none" dirty="0">
                <a:ln w="0"/>
                <a:effectLst>
                  <a:outerShdw blurRad="50800" dist="38100" dir="2700000" algn="tl" rotWithShape="0">
                    <a:prstClr val="black">
                      <a:alpha val="40000"/>
                    </a:prstClr>
                  </a:outerShdw>
                  <a:reflection blurRad="6350" stA="55000" endA="300" endPos="45500" dir="5400000" sy="-100000" algn="bl" rotWithShape="0"/>
                </a:effectLst>
              </a:rPr>
              <a:t> </a:t>
            </a:r>
            <a:r>
              <a:rPr lang="en-US" sz="5100" cap="none" dirty="0" err="1">
                <a:ln w="0"/>
                <a:effectLst>
                  <a:outerShdw blurRad="50800" dist="38100" dir="2700000" algn="tl" rotWithShape="0">
                    <a:prstClr val="black">
                      <a:alpha val="40000"/>
                    </a:prstClr>
                  </a:outerShdw>
                  <a:reflection blurRad="6350" stA="55000" endA="300" endPos="45500" dir="5400000" sy="-100000" algn="bl" rotWithShape="0"/>
                </a:effectLst>
              </a:rPr>
              <a:t>Ochrony</a:t>
            </a:r>
            <a:r>
              <a:rPr lang="en-US" sz="5100" cap="none" dirty="0">
                <a:ln w="0"/>
                <a:effectLst>
                  <a:outerShdw blurRad="50800" dist="38100" dir="2700000" algn="tl" rotWithShape="0">
                    <a:prstClr val="black">
                      <a:alpha val="40000"/>
                    </a:prstClr>
                  </a:outerShdw>
                  <a:reflection blurRad="6350" stA="55000" endA="300" endPos="45500" dir="5400000" sy="-100000" algn="bl" rotWithShape="0"/>
                </a:effectLst>
              </a:rPr>
              <a:t> </a:t>
            </a:r>
            <a:r>
              <a:rPr lang="en-US" sz="5100" cap="none" dirty="0" err="1">
                <a:ln w="0"/>
                <a:effectLst>
                  <a:outerShdw blurRad="50800" dist="38100" dir="2700000" algn="tl" rotWithShape="0">
                    <a:prstClr val="black">
                      <a:alpha val="40000"/>
                    </a:prstClr>
                  </a:outerShdw>
                  <a:reflection blurRad="6350" stA="55000" endA="300" endPos="45500" dir="5400000" sy="-100000" algn="bl" rotWithShape="0"/>
                </a:effectLst>
              </a:rPr>
              <a:t>Małoletnich</a:t>
            </a:r>
            <a:endParaRPr lang="en-US" sz="5100" cap="none" dirty="0">
              <a:ln w="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13" name="Slide Number Placeholder 4">
            <a:extLst>
              <a:ext uri="{FF2B5EF4-FFF2-40B4-BE49-F238E27FC236}">
                <a16:creationId xmlns:a16="http://schemas.microsoft.com/office/drawing/2014/main" id="{20DE811F-436D-2F1B-E8EE-6843F2F94540}"/>
              </a:ext>
            </a:extLst>
          </p:cNvPr>
          <p:cNvSpPr>
            <a:spLocks noGrp="1"/>
          </p:cNvSpPr>
          <p:nvPr>
            <p:ph type="sldNum" sz="quarter" idx="12"/>
          </p:nvPr>
        </p:nvSpPr>
        <p:spPr>
          <a:xfrm>
            <a:off x="8610600" y="201168"/>
            <a:ext cx="2743200" cy="365125"/>
          </a:xfrm>
        </p:spPr>
        <p:txBody>
          <a:bodyPr/>
          <a:lstStyle/>
          <a:p>
            <a:pPr>
              <a:spcAft>
                <a:spcPts val="600"/>
              </a:spcAft>
            </a:pPr>
            <a:fld id="{D8DA9DAA-006C-4F4B-980E-E3DF019B24E2}" type="slidenum">
              <a:rPr lang="en-US" smtClean="0"/>
              <a:pPr>
                <a:spcAft>
                  <a:spcPts val="600"/>
                </a:spcAft>
              </a:pPr>
              <a:t>1</a:t>
            </a:fld>
            <a:endParaRPr lang="en-US"/>
          </a:p>
        </p:txBody>
      </p:sp>
      <p:sp>
        <p:nvSpPr>
          <p:cNvPr id="3" name="Subtitle 2">
            <a:extLst>
              <a:ext uri="{FF2B5EF4-FFF2-40B4-BE49-F238E27FC236}">
                <a16:creationId xmlns:a16="http://schemas.microsoft.com/office/drawing/2014/main" id="{A5F14073-9F68-4B7E-A576-26899D58C7A9}"/>
              </a:ext>
            </a:extLst>
          </p:cNvPr>
          <p:cNvSpPr>
            <a:spLocks noGrp="1"/>
          </p:cNvSpPr>
          <p:nvPr>
            <p:ph type="body" sz="quarter" idx="13"/>
          </p:nvPr>
        </p:nvSpPr>
        <p:spPr>
          <a:xfrm>
            <a:off x="6360127" y="3515551"/>
            <a:ext cx="3519490" cy="337378"/>
          </a:xfrm>
        </p:spPr>
        <p:txBody>
          <a:bodyPr>
            <a:normAutofit lnSpcReduction="10000"/>
          </a:bodyPr>
          <a:lstStyle/>
          <a:p>
            <a:pPr algn="ctr"/>
            <a:r>
              <a:rPr lang="pl-PL" i="1" u="sng" dirty="0"/>
              <a:t>I</a:t>
            </a:r>
            <a:r>
              <a:rPr lang="en-US" i="1" u="sng" dirty="0" err="1"/>
              <a:t>nformacja</a:t>
            </a:r>
            <a:r>
              <a:rPr lang="pl-PL" i="1" u="sng" dirty="0"/>
              <a:t> </a:t>
            </a:r>
            <a:r>
              <a:rPr lang="en-US" i="1" u="sng" dirty="0" err="1"/>
              <a:t>dla</a:t>
            </a:r>
            <a:r>
              <a:rPr lang="pl-PL" i="1" u="sng" dirty="0"/>
              <a:t> </a:t>
            </a:r>
            <a:r>
              <a:rPr lang="en-US" i="1" u="sng" dirty="0" err="1"/>
              <a:t>rodziców</a:t>
            </a:r>
            <a:endParaRPr lang="en-US" i="1" u="sng" dirty="0"/>
          </a:p>
          <a:p>
            <a:endParaRPr lang="en-US" dirty="0"/>
          </a:p>
        </p:txBody>
      </p:sp>
      <p:pic>
        <p:nvPicPr>
          <p:cNvPr id="1028" name="Picture 4" descr="Konferencja „STANDARDY OCHRONY MAŁOLETNICH” - MSCDN">
            <a:extLst>
              <a:ext uri="{FF2B5EF4-FFF2-40B4-BE49-F238E27FC236}">
                <a16:creationId xmlns:a16="http://schemas.microsoft.com/office/drawing/2014/main" id="{56E2075E-A568-66F2-F0F3-EB186D56177F}"/>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4551" r="14551"/>
          <a:stretch>
            <a:fillRect/>
          </a:stretch>
        </p:blipFill>
        <p:spPr bwMode="auto">
          <a:xfrm>
            <a:off x="1366838" y="2530475"/>
            <a:ext cx="3706812" cy="37068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fontScale="90000"/>
          </a:bodyPr>
          <a:lstStyle/>
          <a:p>
            <a:pPr algn="ctr"/>
            <a:r>
              <a:rPr lang="en-US" sz="5400" b="1" dirty="0">
                <a:ln w="0"/>
                <a:effectLst>
                  <a:outerShdw blurRad="38100" dist="19050" dir="2700000" algn="tl" rotWithShape="0">
                    <a:schemeClr val="dk1">
                      <a:alpha val="40000"/>
                    </a:schemeClr>
                  </a:outerShdw>
                  <a:reflection blurRad="6350" stA="55000" endA="300" endPos="45500" dir="5400000" sy="-100000" algn="bl" rotWithShape="0"/>
                </a:effectLst>
              </a:rPr>
              <a:t>STANDARDY OCHRONY MAŁOLETNICH </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1447800" y="2054429"/>
            <a:ext cx="2834640" cy="415018"/>
          </a:xfrm>
        </p:spPr>
        <p:txBody>
          <a:bodyPr>
            <a:normAutofit lnSpcReduction="10000"/>
          </a:bodyPr>
          <a:lstStyle/>
          <a:p>
            <a:r>
              <a:rPr lang="en-US" u="sng" dirty="0"/>
              <a:t>Standard I</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799" y="2469447"/>
            <a:ext cx="5796149" cy="350941"/>
          </a:xfrm>
        </p:spPr>
        <p:txBody>
          <a:bodyPr>
            <a:normAutofit lnSpcReduction="10000"/>
          </a:bodyPr>
          <a:lstStyle/>
          <a:p>
            <a:pPr marL="0" indent="0">
              <a:buNone/>
            </a:pPr>
            <a:r>
              <a:rPr lang="pl-PL" sz="2000" dirty="0"/>
              <a:t>Polityka ochrony dzieci przed krzywdzeniem.</a:t>
            </a:r>
            <a:endParaRPr lang="en-US" sz="2000" dirty="0"/>
          </a:p>
        </p:txBody>
      </p:sp>
      <p:sp>
        <p:nvSpPr>
          <p:cNvPr id="12" name="Text Placeholder 2">
            <a:extLst>
              <a:ext uri="{FF2B5EF4-FFF2-40B4-BE49-F238E27FC236}">
                <a16:creationId xmlns:a16="http://schemas.microsoft.com/office/drawing/2014/main" id="{D6394F38-0D95-0822-E3D0-6848E3136F5A}"/>
              </a:ext>
            </a:extLst>
          </p:cNvPr>
          <p:cNvSpPr txBox="1">
            <a:spLocks/>
          </p:cNvSpPr>
          <p:nvPr/>
        </p:nvSpPr>
        <p:spPr>
          <a:xfrm>
            <a:off x="1831771" y="2873830"/>
            <a:ext cx="2834640" cy="415018"/>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u="sng" dirty="0"/>
              <a:t>Standard I</a:t>
            </a:r>
            <a:r>
              <a:rPr lang="pl-PL" u="sng" dirty="0"/>
              <a:t>I</a:t>
            </a:r>
            <a:endParaRPr lang="en-US" u="sng" dirty="0"/>
          </a:p>
        </p:txBody>
      </p:sp>
      <p:sp>
        <p:nvSpPr>
          <p:cNvPr id="14" name="Content Placeholder 3">
            <a:extLst>
              <a:ext uri="{FF2B5EF4-FFF2-40B4-BE49-F238E27FC236}">
                <a16:creationId xmlns:a16="http://schemas.microsoft.com/office/drawing/2014/main" id="{6231819E-213E-D1D1-E089-1730A84B1886}"/>
              </a:ext>
            </a:extLst>
          </p:cNvPr>
          <p:cNvSpPr txBox="1">
            <a:spLocks/>
          </p:cNvSpPr>
          <p:nvPr/>
        </p:nvSpPr>
        <p:spPr>
          <a:xfrm>
            <a:off x="1831770" y="3288848"/>
            <a:ext cx="6670965" cy="6537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dirty="0"/>
              <a:t>Personel- monitorowanie edukacja i zaangażowanie pracowników w celu zapobiegania krzywdzenia dzieci.</a:t>
            </a:r>
            <a:endParaRPr lang="en-US" dirty="0"/>
          </a:p>
        </p:txBody>
      </p:sp>
      <p:sp>
        <p:nvSpPr>
          <p:cNvPr id="15" name="Text Placeholder 2">
            <a:extLst>
              <a:ext uri="{FF2B5EF4-FFF2-40B4-BE49-F238E27FC236}">
                <a16:creationId xmlns:a16="http://schemas.microsoft.com/office/drawing/2014/main" id="{4D1A043A-CA39-B79F-E145-FE6BD2671EA0}"/>
              </a:ext>
            </a:extLst>
          </p:cNvPr>
          <p:cNvSpPr txBox="1">
            <a:spLocks/>
          </p:cNvSpPr>
          <p:nvPr/>
        </p:nvSpPr>
        <p:spPr>
          <a:xfrm>
            <a:off x="2205847" y="3966361"/>
            <a:ext cx="2834640" cy="415018"/>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u="sng" dirty="0"/>
              <a:t>Standard I</a:t>
            </a:r>
            <a:r>
              <a:rPr lang="pl-PL" u="sng" dirty="0"/>
              <a:t>II</a:t>
            </a:r>
            <a:endParaRPr lang="en-US" u="sng" dirty="0"/>
          </a:p>
        </p:txBody>
      </p:sp>
      <p:sp>
        <p:nvSpPr>
          <p:cNvPr id="16" name="Content Placeholder 3">
            <a:extLst>
              <a:ext uri="{FF2B5EF4-FFF2-40B4-BE49-F238E27FC236}">
                <a16:creationId xmlns:a16="http://schemas.microsoft.com/office/drawing/2014/main" id="{8259D7EA-0CCB-BC54-72F3-A8847A3DB809}"/>
              </a:ext>
            </a:extLst>
          </p:cNvPr>
          <p:cNvSpPr txBox="1">
            <a:spLocks/>
          </p:cNvSpPr>
          <p:nvPr/>
        </p:nvSpPr>
        <p:spPr>
          <a:xfrm>
            <a:off x="2205846" y="4381379"/>
            <a:ext cx="8553203" cy="59438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dirty="0"/>
              <a:t>Procedury- funkcjonowanie procedur zgłaszania podejrzenia oraz podejmowania interwencji w sytuacji zagrożenia bezpieczeństwa dziecka.</a:t>
            </a:r>
            <a:endParaRPr lang="en-US" dirty="0"/>
          </a:p>
        </p:txBody>
      </p:sp>
      <p:sp>
        <p:nvSpPr>
          <p:cNvPr id="17" name="Text Placeholder 2">
            <a:extLst>
              <a:ext uri="{FF2B5EF4-FFF2-40B4-BE49-F238E27FC236}">
                <a16:creationId xmlns:a16="http://schemas.microsoft.com/office/drawing/2014/main" id="{138F935C-4A22-B20B-EEB9-9647E1413BE5}"/>
              </a:ext>
            </a:extLst>
          </p:cNvPr>
          <p:cNvSpPr txBox="1">
            <a:spLocks/>
          </p:cNvSpPr>
          <p:nvPr/>
        </p:nvSpPr>
        <p:spPr>
          <a:xfrm>
            <a:off x="2714508" y="4987951"/>
            <a:ext cx="2834640" cy="415018"/>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u="sng" dirty="0"/>
              <a:t>Standard I</a:t>
            </a:r>
            <a:r>
              <a:rPr lang="pl-PL" u="sng" dirty="0"/>
              <a:t>V</a:t>
            </a:r>
            <a:endParaRPr lang="en-US" u="sng" dirty="0"/>
          </a:p>
        </p:txBody>
      </p:sp>
      <p:sp>
        <p:nvSpPr>
          <p:cNvPr id="18" name="Content Placeholder 3">
            <a:extLst>
              <a:ext uri="{FF2B5EF4-FFF2-40B4-BE49-F238E27FC236}">
                <a16:creationId xmlns:a16="http://schemas.microsoft.com/office/drawing/2014/main" id="{F01C603F-642F-541C-EA5F-6936EAAA9D49}"/>
              </a:ext>
            </a:extLst>
          </p:cNvPr>
          <p:cNvSpPr txBox="1">
            <a:spLocks/>
          </p:cNvSpPr>
          <p:nvPr/>
        </p:nvSpPr>
        <p:spPr>
          <a:xfrm>
            <a:off x="2714507" y="5402969"/>
            <a:ext cx="8757062" cy="700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dirty="0"/>
              <a:t>Monitorowanie i weryfikacja zgodności prowadzonych działań ze standardami ochrony.</a:t>
            </a:r>
            <a:endParaRPr lang="en-US" dirty="0"/>
          </a:p>
        </p:txBody>
      </p:sp>
    </p:spTree>
    <p:extLst>
      <p:ext uri="{BB962C8B-B14F-4D97-AF65-F5344CB8AC3E}">
        <p14:creationId xmlns:p14="http://schemas.microsoft.com/office/powerpoint/2010/main" val="1252554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1BF740A-1BAC-148E-42E5-0E03B708A80B}"/>
              </a:ext>
            </a:extLst>
          </p:cNvPr>
          <p:cNvSpPr>
            <a:spLocks noGrp="1"/>
          </p:cNvSpPr>
          <p:nvPr>
            <p:ph type="title"/>
          </p:nvPr>
        </p:nvSpPr>
        <p:spPr>
          <a:xfrm>
            <a:off x="576071" y="365125"/>
            <a:ext cx="11085497" cy="1325563"/>
          </a:xfrm>
        </p:spPr>
        <p:txBody>
          <a:bodyPr vert="horz" lIns="91440" tIns="45720" rIns="91440" bIns="45720" rtlCol="0" anchor="b">
            <a:noAutofit/>
          </a:bodyPr>
          <a:lstStyle/>
          <a:p>
            <a:pPr algn="ctr"/>
            <a:r>
              <a:rPr lang="en-US" sz="4400" spc="400" dirty="0" err="1">
                <a:effectLst>
                  <a:outerShdw blurRad="63500" sx="102000" sy="102000" algn="ctr" rotWithShape="0">
                    <a:prstClr val="black">
                      <a:alpha val="40000"/>
                    </a:prstClr>
                  </a:outerShdw>
                </a:effectLst>
              </a:rPr>
              <a:t>Standardy</a:t>
            </a:r>
            <a:r>
              <a:rPr lang="en-US" sz="4400" spc="400" dirty="0">
                <a:effectLst>
                  <a:outerShdw blurRad="63500" sx="102000" sy="102000" algn="ctr" rotWithShape="0">
                    <a:prstClr val="black">
                      <a:alpha val="40000"/>
                    </a:prstClr>
                  </a:outerShdw>
                </a:effectLst>
              </a:rPr>
              <a:t> </a:t>
            </a:r>
            <a:r>
              <a:rPr lang="en-US" sz="4400" spc="400" dirty="0" err="1">
                <a:effectLst>
                  <a:outerShdw blurRad="63500" sx="102000" sy="102000" algn="ctr" rotWithShape="0">
                    <a:prstClr val="black">
                      <a:alpha val="40000"/>
                    </a:prstClr>
                  </a:outerShdw>
                </a:effectLst>
              </a:rPr>
              <a:t>Ochrony</a:t>
            </a:r>
            <a:r>
              <a:rPr lang="en-US" sz="4400" spc="400" dirty="0">
                <a:effectLst>
                  <a:outerShdw blurRad="63500" sx="102000" sy="102000" algn="ctr" rotWithShape="0">
                    <a:prstClr val="black">
                      <a:alpha val="40000"/>
                    </a:prstClr>
                  </a:outerShdw>
                </a:effectLst>
              </a:rPr>
              <a:t> </a:t>
            </a:r>
            <a:r>
              <a:rPr lang="en-US" sz="4400" spc="400" dirty="0" err="1">
                <a:effectLst>
                  <a:outerShdw blurRad="63500" sx="102000" sy="102000" algn="ctr" rotWithShape="0">
                    <a:prstClr val="black">
                      <a:alpha val="40000"/>
                    </a:prstClr>
                  </a:outerShdw>
                </a:effectLst>
              </a:rPr>
              <a:t>Małoletnich</a:t>
            </a:r>
            <a:r>
              <a:rPr lang="en-US" sz="4400" spc="400" dirty="0">
                <a:effectLst>
                  <a:outerShdw blurRad="63500" sx="102000" sy="102000" algn="ctr" rotWithShape="0">
                    <a:prstClr val="black">
                      <a:alpha val="40000"/>
                    </a:prstClr>
                  </a:outerShdw>
                </a:effectLst>
              </a:rPr>
              <a:t> </a:t>
            </a:r>
            <a:r>
              <a:rPr lang="en-US" sz="4400" spc="400" dirty="0" err="1">
                <a:effectLst>
                  <a:outerShdw blurRad="63500" sx="102000" sy="102000" algn="ctr" rotWithShape="0">
                    <a:prstClr val="black">
                      <a:alpha val="40000"/>
                    </a:prstClr>
                  </a:outerShdw>
                </a:effectLst>
              </a:rPr>
              <a:t>zawierają</a:t>
            </a:r>
            <a:r>
              <a:rPr lang="en-US" sz="4400" spc="400" dirty="0">
                <a:effectLst>
                  <a:outerShdw blurRad="63500" sx="102000" sy="102000" algn="ctr" rotWithShape="0">
                    <a:prstClr val="black">
                      <a:alpha val="40000"/>
                    </a:prstClr>
                  </a:outerShdw>
                </a:effectLst>
              </a:rPr>
              <a:t>:</a:t>
            </a:r>
          </a:p>
        </p:txBody>
      </p:sp>
      <p:sp>
        <p:nvSpPr>
          <p:cNvPr id="15" name="Text Placeholder 3">
            <a:extLst>
              <a:ext uri="{FF2B5EF4-FFF2-40B4-BE49-F238E27FC236}">
                <a16:creationId xmlns:a16="http://schemas.microsoft.com/office/drawing/2014/main" id="{516E7C27-C81D-4394-7111-49BD44DC3D45}"/>
              </a:ext>
            </a:extLst>
          </p:cNvPr>
          <p:cNvSpPr txBox="1">
            <a:spLocks/>
          </p:cNvSpPr>
          <p:nvPr/>
        </p:nvSpPr>
        <p:spPr>
          <a:xfrm>
            <a:off x="576072" y="1935677"/>
            <a:ext cx="10771632" cy="4241285"/>
          </a:xfrm>
          <a:prstGeom prst="rect">
            <a:avLst/>
          </a:prstGeom>
        </p:spPr>
        <p:txBody>
          <a:bodyPr vert="horz" lIns="91440" tIns="45720" rIns="91440" bIns="45720" rtlCol="0">
            <a:normAutofit fontScale="92500" lnSpcReduction="20000"/>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gn="l">
              <a:buFont typeface="Arial" panose="020B0604020202020204" pitchFamily="34" charset="0"/>
              <a:buChar char="•"/>
            </a:pPr>
            <a:r>
              <a:rPr lang="pl-PL" sz="2000" spc="229" dirty="0"/>
              <a:t>rozpoznawanie i reagowanie na czynniki ryzyka krzywdzenia dzieci,</a:t>
            </a:r>
          </a:p>
          <a:p>
            <a:pPr marL="228600" indent="-228600" algn="l">
              <a:buFont typeface="Arial" panose="020B0604020202020204" pitchFamily="34" charset="0"/>
              <a:buChar char="•"/>
            </a:pPr>
            <a:r>
              <a:rPr lang="pl-PL" sz="2000" spc="229" dirty="0"/>
              <a:t>procedury interwencji w przypadku krzywdzenia dziecka,</a:t>
            </a:r>
          </a:p>
          <a:p>
            <a:pPr marL="228600" indent="-228600" algn="l">
              <a:buFont typeface="Arial" panose="020B0604020202020204" pitchFamily="34" charset="0"/>
              <a:buChar char="•"/>
            </a:pPr>
            <a:r>
              <a:rPr lang="pl-PL" sz="2000" spc="229" dirty="0"/>
              <a:t>zasady korzystania z urządzeń elektronicznych z dostępem do Internetu</a:t>
            </a:r>
          </a:p>
          <a:p>
            <a:pPr marL="228600" indent="-228600" algn="l">
              <a:buFont typeface="Arial" panose="020B0604020202020204" pitchFamily="34" charset="0"/>
              <a:buChar char="•"/>
            </a:pPr>
            <a:r>
              <a:rPr lang="pl-PL" sz="2000" spc="229" dirty="0"/>
              <a:t>oraz procedury ochrony przed szkodliwymi treściami w Internecie oraz</a:t>
            </a:r>
          </a:p>
          <a:p>
            <a:pPr marL="228600" indent="-228600" algn="l">
              <a:buFont typeface="Arial" panose="020B0604020202020204" pitchFamily="34" charset="0"/>
              <a:buChar char="•"/>
            </a:pPr>
            <a:r>
              <a:rPr lang="pl-PL" sz="2000" spc="229" dirty="0"/>
              <a:t>utrwalonymi w innej formie,</a:t>
            </a:r>
          </a:p>
          <a:p>
            <a:pPr marL="228600" indent="-228600" algn="l">
              <a:buFont typeface="Arial" panose="020B0604020202020204" pitchFamily="34" charset="0"/>
              <a:buChar char="•"/>
            </a:pPr>
            <a:r>
              <a:rPr lang="pl-PL" sz="2000" spc="229" dirty="0"/>
              <a:t>monitoring stosowania Standardów Ochrony Małoletnich,</a:t>
            </a:r>
          </a:p>
          <a:p>
            <a:pPr marL="228600" indent="-228600" algn="l">
              <a:buFont typeface="Arial" panose="020B0604020202020204" pitchFamily="34" charset="0"/>
              <a:buChar char="•"/>
            </a:pPr>
            <a:r>
              <a:rPr lang="pl-PL" sz="2000" spc="229" dirty="0"/>
              <a:t>zasady ochrony danych osobowych małoletnich, które określają sposób</a:t>
            </a:r>
          </a:p>
          <a:p>
            <a:pPr marL="228600" indent="-228600" algn="l">
              <a:buFont typeface="Arial" panose="020B0604020202020204" pitchFamily="34" charset="0"/>
              <a:buChar char="•"/>
            </a:pPr>
            <a:r>
              <a:rPr lang="pl-PL" sz="2000" spc="229" dirty="0"/>
              <a:t>przechowywania i udostępniania informacji o dziecku oraz zasady ochrony</a:t>
            </a:r>
          </a:p>
          <a:p>
            <a:pPr marL="228600" indent="-228600" algn="l">
              <a:buFont typeface="Arial" panose="020B0604020202020204" pitchFamily="34" charset="0"/>
              <a:buChar char="•"/>
            </a:pPr>
            <a:r>
              <a:rPr lang="pl-PL" sz="2000" spc="229" dirty="0"/>
              <a:t>wizerunku dziecka, które określają sposób jego utrwalania i udostępniania,</a:t>
            </a:r>
          </a:p>
          <a:p>
            <a:pPr marL="228600" indent="-228600" algn="l">
              <a:buFont typeface="Arial" panose="020B0604020202020204" pitchFamily="34" charset="0"/>
              <a:buChar char="•"/>
            </a:pPr>
            <a:r>
              <a:rPr lang="pl-PL" sz="2000" spc="229" dirty="0"/>
              <a:t>zasady bezpiecznych relacji personel placówki – małoletni, określające</a:t>
            </a:r>
          </a:p>
          <a:p>
            <a:pPr marL="228600" indent="-228600" algn="l">
              <a:buFont typeface="Arial" panose="020B0604020202020204" pitchFamily="34" charset="0"/>
              <a:buChar char="•"/>
            </a:pPr>
            <a:r>
              <a:rPr lang="pl-PL" sz="2000" spc="229" dirty="0"/>
              <a:t>jakie zachowania są niedozwolone, a dozwolone w kontakcie z dzieckiem.</a:t>
            </a:r>
            <a:endParaRPr lang="en-US" sz="2000" spc="229" dirty="0"/>
          </a:p>
        </p:txBody>
      </p:sp>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a:xfrm>
            <a:off x="0" y="6492875"/>
            <a:ext cx="3630168" cy="365125"/>
          </a:xfrm>
        </p:spPr>
        <p:txBody>
          <a:bodyPr vert="horz" lIns="91440" tIns="45720" rIns="91440" bIns="45720" rtlCol="0" anchor="ctr">
            <a:normAutofit/>
          </a:bodyPr>
          <a:lstStyle/>
          <a:p>
            <a:pPr>
              <a:spcAft>
                <a:spcPts val="600"/>
              </a:spcAft>
            </a:pPr>
            <a:r>
              <a:rPr lang="en-US" b="1" i="0" kern="1200" cap="all" spc="100" baseline="0" dirty="0" err="1">
                <a:latin typeface="+mn-lt"/>
                <a:ea typeface="+mn-ea"/>
                <a:cs typeface="+mn-cs"/>
              </a:rPr>
              <a:t>Standardy</a:t>
            </a:r>
            <a:r>
              <a:rPr lang="en-US" b="1" i="0" kern="1200" cap="all" spc="100" baseline="0" dirty="0">
                <a:latin typeface="+mn-lt"/>
                <a:ea typeface="+mn-ea"/>
                <a:cs typeface="+mn-cs"/>
              </a:rPr>
              <a:t> </a:t>
            </a:r>
            <a:r>
              <a:rPr lang="en-US" b="1" i="0" kern="1200" cap="all" spc="100" baseline="0" dirty="0" err="1">
                <a:latin typeface="+mn-lt"/>
                <a:ea typeface="+mn-ea"/>
                <a:cs typeface="+mn-cs"/>
              </a:rPr>
              <a:t>Ochrony</a:t>
            </a:r>
            <a:r>
              <a:rPr lang="en-US" b="1" i="0" kern="1200" cap="all" spc="100" baseline="0" dirty="0">
                <a:latin typeface="+mn-lt"/>
                <a:ea typeface="+mn-ea"/>
                <a:cs typeface="+mn-cs"/>
              </a:rPr>
              <a:t> </a:t>
            </a:r>
            <a:r>
              <a:rPr lang="en-US" b="1" i="0" kern="1200" cap="all" spc="100" baseline="0" dirty="0" err="1">
                <a:latin typeface="+mn-lt"/>
                <a:ea typeface="+mn-ea"/>
                <a:cs typeface="+mn-cs"/>
              </a:rPr>
              <a:t>Małoletnich</a:t>
            </a:r>
            <a:endParaRPr lang="en-US" b="1" i="0" kern="1200" cap="all" spc="100" baseline="0" dirty="0">
              <a:latin typeface="+mn-lt"/>
              <a:ea typeface="+mn-ea"/>
              <a:cs typeface="+mn-cs"/>
            </a:endParaRPr>
          </a:p>
        </p:txBody>
      </p:sp>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8DA9DAA-006C-4F4B-980E-E3DF019B24E2}" type="slidenum">
              <a:rPr lang="en-US" smtClean="0"/>
              <a:pPr>
                <a:spcAft>
                  <a:spcPts val="600"/>
                </a:spcAft>
              </a:pPr>
              <a:t>11</a:t>
            </a:fld>
            <a:endParaRPr lang="en-US"/>
          </a:p>
        </p:txBody>
      </p:sp>
    </p:spTree>
    <p:extLst>
      <p:ext uri="{BB962C8B-B14F-4D97-AF65-F5344CB8AC3E}">
        <p14:creationId xmlns:p14="http://schemas.microsoft.com/office/powerpoint/2010/main" val="1126764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1BF740A-1BAC-148E-42E5-0E03B708A80B}"/>
              </a:ext>
            </a:extLst>
          </p:cNvPr>
          <p:cNvSpPr>
            <a:spLocks noGrp="1"/>
          </p:cNvSpPr>
          <p:nvPr>
            <p:ph type="title"/>
          </p:nvPr>
        </p:nvSpPr>
        <p:spPr>
          <a:xfrm>
            <a:off x="576071" y="365125"/>
            <a:ext cx="11014246" cy="1325563"/>
          </a:xfrm>
        </p:spPr>
        <p:txBody>
          <a:bodyPr vert="horz" lIns="91440" tIns="45720" rIns="91440" bIns="45720" rtlCol="0" anchor="b">
            <a:noAutofit/>
          </a:bodyPr>
          <a:lstStyle/>
          <a:p>
            <a:pPr algn="ctr"/>
            <a:r>
              <a:rPr lang="pl-PL" sz="4400" spc="400" dirty="0">
                <a:effectLst>
                  <a:outerShdw blurRad="63500" sx="102000" sy="102000" algn="ctr" rotWithShape="0">
                    <a:prstClr val="black">
                      <a:alpha val="40000"/>
                    </a:prstClr>
                  </a:outerShdw>
                </a:effectLst>
              </a:rPr>
              <a:t>Nasze przedszkole promuje wychowanie bez przemocy!</a:t>
            </a:r>
            <a:endParaRPr lang="en-US" sz="4400" spc="400" dirty="0">
              <a:effectLst>
                <a:outerShdw blurRad="63500" sx="102000" sy="102000" algn="ctr" rotWithShape="0">
                  <a:prstClr val="black">
                    <a:alpha val="40000"/>
                  </a:prstClr>
                </a:outerShdw>
              </a:effectLst>
            </a:endParaRPr>
          </a:p>
        </p:txBody>
      </p:sp>
      <p:sp>
        <p:nvSpPr>
          <p:cNvPr id="15" name="Text Placeholder 3">
            <a:extLst>
              <a:ext uri="{FF2B5EF4-FFF2-40B4-BE49-F238E27FC236}">
                <a16:creationId xmlns:a16="http://schemas.microsoft.com/office/drawing/2014/main" id="{516E7C27-C81D-4394-7111-49BD44DC3D45}"/>
              </a:ext>
            </a:extLst>
          </p:cNvPr>
          <p:cNvSpPr txBox="1">
            <a:spLocks/>
          </p:cNvSpPr>
          <p:nvPr/>
        </p:nvSpPr>
        <p:spPr>
          <a:xfrm>
            <a:off x="576071" y="1995055"/>
            <a:ext cx="11014245" cy="4361294"/>
          </a:xfrm>
          <a:prstGeom prst="rect">
            <a:avLst/>
          </a:prstGeom>
        </p:spPr>
        <p:txBody>
          <a:bodyPr vert="horz" lIns="91440" tIns="45720" rIns="91440" bIns="45720" rtlCol="0">
            <a:normAutofit fontScale="92500" lnSpcReduction="10000"/>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l-PL" sz="3600" b="0" i="0" u="none" strike="noStrike" baseline="0" dirty="0">
                <a:latin typeface="KingredSerif"/>
              </a:rPr>
              <a:t>Wychowanie bez przemocy to podejście oparte na szacunku, empatii i zrozumieniu. Stawia na budowanie pozytywnych relacji między rodzicami a dziećmi przez dialog, wsparcie i zrozumienie. Kluczow</a:t>
            </a:r>
            <a:r>
              <a:rPr lang="pl-PL" sz="3600" b="0" i="0" u="none" strike="noStrike" baseline="0" dirty="0">
                <a:latin typeface="NotoSans-Regular"/>
              </a:rPr>
              <a:t>ą </a:t>
            </a:r>
            <a:r>
              <a:rPr lang="pl-PL" sz="3600" b="0" i="0" u="none" strike="noStrike" baseline="0" dirty="0">
                <a:latin typeface="KingredSerif"/>
              </a:rPr>
              <a:t>zasad</a:t>
            </a:r>
            <a:r>
              <a:rPr lang="pl-PL" sz="3600" b="0" i="0" u="none" strike="noStrike" baseline="0" dirty="0">
                <a:latin typeface="NotoSans-Regular"/>
              </a:rPr>
              <a:t>ą </a:t>
            </a:r>
            <a:r>
              <a:rPr lang="pl-PL" sz="3600" b="0" i="0" u="none" strike="noStrike" baseline="0" dirty="0">
                <a:latin typeface="KingredSerif"/>
              </a:rPr>
              <a:t>jest unikanie fizycznej kary, upokarzania czy zastraszania. Celem wychowania bez przemocy jest stworzenie bezpiecznego środowiska, sprzyjaj</a:t>
            </a:r>
            <a:r>
              <a:rPr lang="pl-PL" sz="3600" b="0" i="0" u="none" strike="noStrike" baseline="0" dirty="0">
                <a:latin typeface="NotoSans-Regular"/>
              </a:rPr>
              <a:t>ą</a:t>
            </a:r>
            <a:r>
              <a:rPr lang="pl-PL" sz="3600" b="0" i="0" u="none" strike="noStrike" baseline="0" dirty="0">
                <a:latin typeface="KingredSerif"/>
              </a:rPr>
              <a:t>cego rozwijaniu umiejętności społecznych, emocjonalnych i poznawczych. Wychowanie oparte na miłości i zrozumieniu sprzyja budowaniu zdrowych więzi rodzinnych oraz pozytywnie wpływa na długoterminowy rozwój </a:t>
            </a:r>
            <a:r>
              <a:rPr lang="en-US" sz="3600" b="0" i="0" u="none" strike="noStrike" baseline="0" dirty="0" err="1">
                <a:latin typeface="KingredSerif"/>
              </a:rPr>
              <a:t>dziecka</a:t>
            </a:r>
            <a:r>
              <a:rPr lang="en-US" sz="3600" b="0" i="0" u="none" strike="noStrike" baseline="0" dirty="0">
                <a:latin typeface="KingredSerif"/>
              </a:rPr>
              <a:t>.</a:t>
            </a:r>
            <a:endParaRPr lang="en-US" sz="4000" spc="229" dirty="0"/>
          </a:p>
        </p:txBody>
      </p:sp>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a:xfrm>
            <a:off x="0" y="6492875"/>
            <a:ext cx="3630168" cy="365125"/>
          </a:xfrm>
        </p:spPr>
        <p:txBody>
          <a:bodyPr vert="horz" lIns="91440" tIns="45720" rIns="91440" bIns="45720" rtlCol="0" anchor="ctr">
            <a:normAutofit/>
          </a:bodyPr>
          <a:lstStyle/>
          <a:p>
            <a:pPr>
              <a:spcAft>
                <a:spcPts val="600"/>
              </a:spcAft>
            </a:pPr>
            <a:r>
              <a:rPr lang="en-US" b="1" i="0" kern="1200" cap="all" spc="100" baseline="0" dirty="0" err="1">
                <a:latin typeface="+mn-lt"/>
                <a:ea typeface="+mn-ea"/>
                <a:cs typeface="+mn-cs"/>
              </a:rPr>
              <a:t>Standardy</a:t>
            </a:r>
            <a:r>
              <a:rPr lang="en-US" b="1" i="0" kern="1200" cap="all" spc="100" baseline="0" dirty="0">
                <a:latin typeface="+mn-lt"/>
                <a:ea typeface="+mn-ea"/>
                <a:cs typeface="+mn-cs"/>
              </a:rPr>
              <a:t> </a:t>
            </a:r>
            <a:r>
              <a:rPr lang="en-US" b="1" i="0" kern="1200" cap="all" spc="100" baseline="0" dirty="0" err="1">
                <a:latin typeface="+mn-lt"/>
                <a:ea typeface="+mn-ea"/>
                <a:cs typeface="+mn-cs"/>
              </a:rPr>
              <a:t>Ochrony</a:t>
            </a:r>
            <a:r>
              <a:rPr lang="en-US" b="1" i="0" kern="1200" cap="all" spc="100" baseline="0" dirty="0">
                <a:latin typeface="+mn-lt"/>
                <a:ea typeface="+mn-ea"/>
                <a:cs typeface="+mn-cs"/>
              </a:rPr>
              <a:t> </a:t>
            </a:r>
            <a:r>
              <a:rPr lang="en-US" b="1" i="0" kern="1200" cap="all" spc="100" baseline="0" dirty="0" err="1">
                <a:latin typeface="+mn-lt"/>
                <a:ea typeface="+mn-ea"/>
                <a:cs typeface="+mn-cs"/>
              </a:rPr>
              <a:t>Małoletnich</a:t>
            </a:r>
            <a:endParaRPr lang="en-US" b="1" i="0" kern="1200" cap="all" spc="100" baseline="0" dirty="0">
              <a:latin typeface="+mn-lt"/>
              <a:ea typeface="+mn-ea"/>
              <a:cs typeface="+mn-cs"/>
            </a:endParaRPr>
          </a:p>
        </p:txBody>
      </p:sp>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8DA9DAA-006C-4F4B-980E-E3DF019B24E2}" type="slidenum">
              <a:rPr lang="en-US" smtClean="0"/>
              <a:pPr>
                <a:spcAft>
                  <a:spcPts val="600"/>
                </a:spcAft>
              </a:pPr>
              <a:t>12</a:t>
            </a:fld>
            <a:endParaRPr lang="en-US"/>
          </a:p>
        </p:txBody>
      </p:sp>
    </p:spTree>
    <p:extLst>
      <p:ext uri="{BB962C8B-B14F-4D97-AF65-F5344CB8AC3E}">
        <p14:creationId xmlns:p14="http://schemas.microsoft.com/office/powerpoint/2010/main" val="1095355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1BF740A-1BAC-148E-42E5-0E03B708A80B}"/>
              </a:ext>
            </a:extLst>
          </p:cNvPr>
          <p:cNvSpPr>
            <a:spLocks noGrp="1"/>
          </p:cNvSpPr>
          <p:nvPr>
            <p:ph type="title"/>
          </p:nvPr>
        </p:nvSpPr>
        <p:spPr>
          <a:xfrm>
            <a:off x="576072" y="457200"/>
            <a:ext cx="11073622" cy="1686296"/>
          </a:xfrm>
        </p:spPr>
        <p:txBody>
          <a:bodyPr vert="horz" lIns="91440" tIns="45720" rIns="91440" bIns="45720" rtlCol="0" anchor="b">
            <a:noAutofit/>
          </a:bodyPr>
          <a:lstStyle/>
          <a:p>
            <a:pPr algn="ctr"/>
            <a:r>
              <a:rPr lang="pl-PL" sz="4000" spc="400" dirty="0">
                <a:effectLst>
                  <a:outerShdw blurRad="63500" sx="102000" sy="102000" algn="ctr" rotWithShape="0">
                    <a:prstClr val="black">
                      <a:alpha val="40000"/>
                    </a:prstClr>
                  </a:outerShdw>
                </a:effectLst>
              </a:rPr>
              <a:t>DBAMY O BEZPIECZEŃSTWO DZIECI W INTERNECIE RODZICU! PRAWNY OPIEKUNIE!</a:t>
            </a:r>
            <a:endParaRPr lang="en-US" sz="4000" spc="400" dirty="0">
              <a:effectLst>
                <a:outerShdw blurRad="63500" sx="102000" sy="102000" algn="ctr" rotWithShape="0">
                  <a:prstClr val="black">
                    <a:alpha val="40000"/>
                  </a:prstClr>
                </a:outerShdw>
              </a:effectLst>
            </a:endParaRPr>
          </a:p>
        </p:txBody>
      </p:sp>
      <p:sp>
        <p:nvSpPr>
          <p:cNvPr id="15" name="Text Placeholder 3">
            <a:extLst>
              <a:ext uri="{FF2B5EF4-FFF2-40B4-BE49-F238E27FC236}">
                <a16:creationId xmlns:a16="http://schemas.microsoft.com/office/drawing/2014/main" id="{516E7C27-C81D-4394-7111-49BD44DC3D45}"/>
              </a:ext>
            </a:extLst>
          </p:cNvPr>
          <p:cNvSpPr txBox="1">
            <a:spLocks/>
          </p:cNvSpPr>
          <p:nvPr/>
        </p:nvSpPr>
        <p:spPr>
          <a:xfrm>
            <a:off x="576072" y="2232561"/>
            <a:ext cx="10771632" cy="3944401"/>
          </a:xfrm>
          <a:prstGeom prst="rect">
            <a:avLst/>
          </a:prstGeom>
        </p:spPr>
        <p:txBody>
          <a:bodyPr vert="horz" lIns="91440" tIns="45720" rIns="91440" bIns="45720" rtlCol="0">
            <a:normAutofit lnSpcReduction="10000"/>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gn="l">
              <a:buFont typeface="Arial" panose="020B0604020202020204" pitchFamily="34" charset="0"/>
              <a:buChar char="•"/>
            </a:pPr>
            <a:r>
              <a:rPr lang="pl-PL" sz="2000" spc="229" dirty="0"/>
              <a:t>monitoruj aktywność swoich dzieci w sieci, by mieć świadomość, z jakich stron internetowych korzystają i z kim się kontaktują,</a:t>
            </a:r>
          </a:p>
          <a:p>
            <a:pPr marL="228600" indent="-228600" algn="l">
              <a:buFont typeface="Arial" panose="020B0604020202020204" pitchFamily="34" charset="0"/>
              <a:buChar char="•"/>
            </a:pPr>
            <a:r>
              <a:rPr lang="pl-PL" sz="2000" spc="229" dirty="0"/>
              <a:t>korzystaj z oprogramowania do kontroli rodzicielskiej, które pozwoli Ci kontrolować, jakie treści oglądają i z kim się kontaktują,</a:t>
            </a:r>
          </a:p>
          <a:p>
            <a:pPr marL="228600" indent="-228600" algn="l">
              <a:buFont typeface="Arial" panose="020B0604020202020204" pitchFamily="34" charset="0"/>
              <a:buChar char="•"/>
            </a:pPr>
            <a:r>
              <a:rPr lang="pl-PL" sz="2000" spc="229" dirty="0"/>
              <a:t>ustal zasady korzystania z sieci,</a:t>
            </a:r>
          </a:p>
          <a:p>
            <a:pPr marL="228600" indent="-228600" algn="l">
              <a:buFont typeface="Arial" panose="020B0604020202020204" pitchFamily="34" charset="0"/>
              <a:buChar char="•"/>
            </a:pPr>
            <a:r>
              <a:rPr lang="pl-PL" sz="2000" spc="229" dirty="0"/>
              <a:t>umieść komputer w powszechnie dostępnym miejscu w domu,</a:t>
            </a:r>
          </a:p>
          <a:p>
            <a:pPr marL="228600" indent="-228600" algn="l">
              <a:buFont typeface="Arial" panose="020B0604020202020204" pitchFamily="34" charset="0"/>
              <a:buChar char="•"/>
            </a:pPr>
            <a:r>
              <a:rPr lang="pl-PL" sz="2000" spc="229" dirty="0"/>
              <a:t>naucz dziecko zasady ograniczonego zaufania do osób i treści, na które trafia w sieci,</a:t>
            </a:r>
          </a:p>
          <a:p>
            <a:pPr marL="228600" indent="-228600" algn="l">
              <a:buFont typeface="Arial" panose="020B0604020202020204" pitchFamily="34" charset="0"/>
              <a:buChar char="•"/>
            </a:pPr>
            <a:r>
              <a:rPr lang="pl-PL" sz="2000" spc="229" dirty="0"/>
              <a:t>naucz dziecko chronić prywatność,</a:t>
            </a:r>
          </a:p>
          <a:p>
            <a:pPr marL="228600" indent="-228600" algn="l">
              <a:buFont typeface="Arial" panose="020B0604020202020204" pitchFamily="34" charset="0"/>
              <a:buChar char="•"/>
            </a:pPr>
            <a:r>
              <a:rPr lang="pl-PL" sz="2000" spc="229" dirty="0"/>
              <a:t>nie narażaj dziecka, publikując bezkrytycznie jego zdjęcia w sieci,</a:t>
            </a:r>
          </a:p>
          <a:p>
            <a:pPr marL="228600" indent="-228600" algn="l">
              <a:buFont typeface="Arial" panose="020B0604020202020204" pitchFamily="34" charset="0"/>
              <a:buChar char="•"/>
            </a:pPr>
            <a:r>
              <a:rPr lang="pl-PL" sz="2000" spc="229" dirty="0"/>
              <a:t>upewnij się, że Twoje dziecko korzysta z gier adekwatnych do jego wieku, np. na podstawie oznaczeń PEGI.</a:t>
            </a:r>
            <a:endParaRPr lang="en-US" sz="2000" spc="229" dirty="0"/>
          </a:p>
        </p:txBody>
      </p:sp>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a:xfrm>
            <a:off x="0" y="6492875"/>
            <a:ext cx="3630168" cy="365125"/>
          </a:xfrm>
        </p:spPr>
        <p:txBody>
          <a:bodyPr vert="horz" lIns="91440" tIns="45720" rIns="91440" bIns="45720" rtlCol="0" anchor="ctr">
            <a:normAutofit/>
          </a:bodyPr>
          <a:lstStyle/>
          <a:p>
            <a:pPr>
              <a:spcAft>
                <a:spcPts val="600"/>
              </a:spcAft>
            </a:pPr>
            <a:r>
              <a:rPr lang="en-US" b="1" i="0" kern="1200" cap="all" spc="100" baseline="0" dirty="0" err="1">
                <a:latin typeface="+mn-lt"/>
                <a:ea typeface="+mn-ea"/>
                <a:cs typeface="+mn-cs"/>
              </a:rPr>
              <a:t>Standardy</a:t>
            </a:r>
            <a:r>
              <a:rPr lang="en-US" b="1" i="0" kern="1200" cap="all" spc="100" baseline="0" dirty="0">
                <a:latin typeface="+mn-lt"/>
                <a:ea typeface="+mn-ea"/>
                <a:cs typeface="+mn-cs"/>
              </a:rPr>
              <a:t> </a:t>
            </a:r>
            <a:r>
              <a:rPr lang="en-US" b="1" i="0" kern="1200" cap="all" spc="100" baseline="0" dirty="0" err="1">
                <a:latin typeface="+mn-lt"/>
                <a:ea typeface="+mn-ea"/>
                <a:cs typeface="+mn-cs"/>
              </a:rPr>
              <a:t>Ochrony</a:t>
            </a:r>
            <a:r>
              <a:rPr lang="en-US" b="1" i="0" kern="1200" cap="all" spc="100" baseline="0" dirty="0">
                <a:latin typeface="+mn-lt"/>
                <a:ea typeface="+mn-ea"/>
                <a:cs typeface="+mn-cs"/>
              </a:rPr>
              <a:t> </a:t>
            </a:r>
            <a:r>
              <a:rPr lang="en-US" b="1" i="0" kern="1200" cap="all" spc="100" baseline="0" dirty="0" err="1">
                <a:latin typeface="+mn-lt"/>
                <a:ea typeface="+mn-ea"/>
                <a:cs typeface="+mn-cs"/>
              </a:rPr>
              <a:t>Małoletnich</a:t>
            </a:r>
            <a:endParaRPr lang="en-US" b="1" i="0" kern="1200" cap="all" spc="100" baseline="0" dirty="0">
              <a:latin typeface="+mn-lt"/>
              <a:ea typeface="+mn-ea"/>
              <a:cs typeface="+mn-cs"/>
            </a:endParaRPr>
          </a:p>
        </p:txBody>
      </p:sp>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8DA9DAA-006C-4F4B-980E-E3DF019B24E2}" type="slidenum">
              <a:rPr lang="en-US" smtClean="0"/>
              <a:pPr>
                <a:spcAft>
                  <a:spcPts val="600"/>
                </a:spcAft>
              </a:pPr>
              <a:t>13</a:t>
            </a:fld>
            <a:endParaRPr lang="en-US"/>
          </a:p>
        </p:txBody>
      </p:sp>
    </p:spTree>
    <p:extLst>
      <p:ext uri="{BB962C8B-B14F-4D97-AF65-F5344CB8AC3E}">
        <p14:creationId xmlns:p14="http://schemas.microsoft.com/office/powerpoint/2010/main" val="1699814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a:t>Standardy Ochrony Małoletnich</a:t>
            </a:r>
            <a:endParaRPr lang="en-US" dirty="0"/>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14</a:t>
            </a:fld>
            <a:endParaRPr lang="en-US" dirty="0"/>
          </a:p>
        </p:txBody>
      </p:sp>
      <p:pic>
        <p:nvPicPr>
          <p:cNvPr id="6" name="Content Placeholder 5">
            <a:extLst>
              <a:ext uri="{FF2B5EF4-FFF2-40B4-BE49-F238E27FC236}">
                <a16:creationId xmlns:a16="http://schemas.microsoft.com/office/drawing/2014/main" id="{D6D293CB-D327-F885-1ACA-BB7D494D6D8E}"/>
              </a:ext>
            </a:extLst>
          </p:cNvPr>
          <p:cNvPicPr>
            <a:picLocks noGrp="1" noChangeAspect="1"/>
          </p:cNvPicPr>
          <p:nvPr>
            <p:ph idx="1"/>
          </p:nvPr>
        </p:nvPicPr>
        <p:blipFill>
          <a:blip r:embed="rId2"/>
          <a:stretch>
            <a:fillRect/>
          </a:stretch>
        </p:blipFill>
        <p:spPr>
          <a:xfrm>
            <a:off x="2031626" y="1069635"/>
            <a:ext cx="8128747" cy="5405617"/>
          </a:xfrm>
        </p:spPr>
      </p:pic>
    </p:spTree>
    <p:extLst>
      <p:ext uri="{BB962C8B-B14F-4D97-AF65-F5344CB8AC3E}">
        <p14:creationId xmlns:p14="http://schemas.microsoft.com/office/powerpoint/2010/main" val="3830004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1BF740A-1BAC-148E-42E5-0E03B708A80B}"/>
              </a:ext>
            </a:extLst>
          </p:cNvPr>
          <p:cNvSpPr>
            <a:spLocks noGrp="1"/>
          </p:cNvSpPr>
          <p:nvPr>
            <p:ph type="title"/>
          </p:nvPr>
        </p:nvSpPr>
        <p:spPr>
          <a:xfrm>
            <a:off x="576071" y="365125"/>
            <a:ext cx="10771633" cy="1325563"/>
          </a:xfrm>
        </p:spPr>
        <p:txBody>
          <a:bodyPr vert="horz" lIns="91440" tIns="45720" rIns="91440" bIns="45720" rtlCol="0" anchor="b">
            <a:noAutofit/>
          </a:bodyPr>
          <a:lstStyle/>
          <a:p>
            <a:pPr algn="ctr"/>
            <a:r>
              <a:rPr lang="pl-PL" sz="4400" spc="400" dirty="0">
                <a:effectLst>
                  <a:outerShdw blurRad="63500" sx="102000" sy="102000" algn="ctr" rotWithShape="0">
                    <a:prstClr val="black">
                      <a:alpha val="40000"/>
                    </a:prstClr>
                  </a:outerShdw>
                </a:effectLst>
              </a:rPr>
              <a:t>LEPIEJ DZIAŁAĆ ZANIM BĘDZIE ZA PÓŹNO!</a:t>
            </a:r>
            <a:endParaRPr lang="en-US" sz="4400" spc="400" dirty="0">
              <a:effectLst>
                <a:outerShdw blurRad="63500" sx="102000" sy="102000" algn="ctr" rotWithShape="0">
                  <a:prstClr val="black">
                    <a:alpha val="40000"/>
                  </a:prstClr>
                </a:outerShdw>
              </a:effectLst>
            </a:endParaRPr>
          </a:p>
        </p:txBody>
      </p:sp>
      <p:sp>
        <p:nvSpPr>
          <p:cNvPr id="4" name="Text Placeholder 3">
            <a:extLst>
              <a:ext uri="{FF2B5EF4-FFF2-40B4-BE49-F238E27FC236}">
                <a16:creationId xmlns:a16="http://schemas.microsoft.com/office/drawing/2014/main" id="{65DE74E9-AA78-46C1-845A-0B72FA8AF35E}"/>
              </a:ext>
            </a:extLst>
          </p:cNvPr>
          <p:cNvSpPr>
            <a:spLocks noGrp="1"/>
          </p:cNvSpPr>
          <p:nvPr>
            <p:ph idx="1"/>
          </p:nvPr>
        </p:nvSpPr>
        <p:spPr/>
        <p:txBody>
          <a:bodyPr>
            <a:normAutofit/>
          </a:bodyPr>
          <a:lstStyle/>
          <a:p>
            <a:pPr marL="0" indent="0" algn="ctr">
              <a:buNone/>
            </a:pPr>
            <a:r>
              <a:rPr lang="pl-PL" sz="3200" spc="229" dirty="0"/>
              <a:t>Wprowadzenie standardów ma na celu przede wszystkim zidentyfikowanie potencjalnych zagrożeń jeszcze przed ich pojawieniem się oraz podjęcie odpowiednich działań zapobiegawczych. </a:t>
            </a:r>
          </a:p>
          <a:p>
            <a:pPr marL="0" indent="0" algn="ctr">
              <a:buNone/>
            </a:pPr>
            <a:r>
              <a:rPr lang="pl-PL" sz="3200" spc="229" dirty="0"/>
              <a:t>Dzięki temu chcemy stworzyć kulturę, w której dzieci, personel przedszkola i rodzice wspólnie pracują nad utrzymaniem najwyższych standardów bezpieczeństwa.</a:t>
            </a:r>
            <a:endParaRPr lang="en-US" sz="3200" dirty="0"/>
          </a:p>
        </p:txBody>
      </p:sp>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a:xfrm>
            <a:off x="0" y="6492875"/>
            <a:ext cx="3630168" cy="365125"/>
          </a:xfrm>
        </p:spPr>
        <p:txBody>
          <a:bodyPr anchor="ctr">
            <a:normAutofit/>
          </a:bodyPr>
          <a:lstStyle/>
          <a:p>
            <a:pPr>
              <a:spcAft>
                <a:spcPts val="600"/>
              </a:spcAft>
            </a:pPr>
            <a:r>
              <a:rPr lang="en-US" dirty="0" err="1"/>
              <a:t>Standardy</a:t>
            </a:r>
            <a:r>
              <a:rPr lang="pl-PL" dirty="0"/>
              <a:t> </a:t>
            </a:r>
            <a:r>
              <a:rPr lang="en-US" dirty="0" err="1"/>
              <a:t>Ochrony</a:t>
            </a:r>
            <a:r>
              <a:rPr lang="en-US" dirty="0"/>
              <a:t> </a:t>
            </a:r>
            <a:r>
              <a:rPr lang="en-US" dirty="0" err="1"/>
              <a:t>Małoletnich</a:t>
            </a:r>
            <a:endParaRPr lang="en-US" dirty="0"/>
          </a:p>
        </p:txBody>
      </p:sp>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p:txBody>
          <a:bodyPr anchor="ctr">
            <a:normAutofit/>
          </a:bodyPr>
          <a:lstStyle/>
          <a:p>
            <a:pPr>
              <a:spcAft>
                <a:spcPts val="600"/>
              </a:spcAft>
            </a:pPr>
            <a:fld id="{D8DA9DAA-006C-4F4B-980E-E3DF019B24E2}" type="slidenum">
              <a:rPr lang="en-US" smtClean="0"/>
              <a:pPr>
                <a:spcAft>
                  <a:spcPts val="600"/>
                </a:spcAft>
              </a:pPr>
              <a:t>15</a:t>
            </a:fld>
            <a:endParaRPr lang="en-US"/>
          </a:p>
        </p:txBody>
      </p:sp>
    </p:spTree>
    <p:extLst>
      <p:ext uri="{BB962C8B-B14F-4D97-AF65-F5344CB8AC3E}">
        <p14:creationId xmlns:p14="http://schemas.microsoft.com/office/powerpoint/2010/main" val="136721034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1BF740A-1BAC-148E-42E5-0E03B708A80B}"/>
              </a:ext>
            </a:extLst>
          </p:cNvPr>
          <p:cNvSpPr>
            <a:spLocks noGrp="1"/>
          </p:cNvSpPr>
          <p:nvPr>
            <p:ph type="title"/>
          </p:nvPr>
        </p:nvSpPr>
        <p:spPr>
          <a:xfrm>
            <a:off x="576072" y="365125"/>
            <a:ext cx="10771632" cy="1077727"/>
          </a:xfrm>
        </p:spPr>
        <p:txBody>
          <a:bodyPr vert="horz" lIns="91440" tIns="45720" rIns="91440" bIns="45720" rtlCol="0" anchor="b">
            <a:noAutofit/>
          </a:bodyPr>
          <a:lstStyle/>
          <a:p>
            <a:pPr algn="ctr"/>
            <a:r>
              <a:rPr lang="pl-PL" sz="4400" spc="400" dirty="0">
                <a:effectLst>
                  <a:outerShdw blurRad="63500" sx="102000" sy="102000" algn="ctr" rotWithShape="0">
                    <a:prstClr val="black">
                      <a:alpha val="40000"/>
                    </a:prstClr>
                  </a:outerShdw>
                </a:effectLst>
              </a:rPr>
              <a:t>RODZICU! PRAWNY OPIEKUNIE!</a:t>
            </a:r>
            <a:endParaRPr lang="en-US" sz="4400" spc="400" dirty="0">
              <a:effectLst>
                <a:outerShdw blurRad="63500" sx="102000" sy="102000" algn="ctr" rotWithShape="0">
                  <a:prstClr val="black">
                    <a:alpha val="40000"/>
                  </a:prstClr>
                </a:outerShdw>
              </a:effectLst>
            </a:endParaRPr>
          </a:p>
        </p:txBody>
      </p:sp>
      <p:sp>
        <p:nvSpPr>
          <p:cNvPr id="4" name="Text Placeholder 3">
            <a:extLst>
              <a:ext uri="{FF2B5EF4-FFF2-40B4-BE49-F238E27FC236}">
                <a16:creationId xmlns:a16="http://schemas.microsoft.com/office/drawing/2014/main" id="{65DE74E9-AA78-46C1-845A-0B72FA8AF35E}"/>
              </a:ext>
            </a:extLst>
          </p:cNvPr>
          <p:cNvSpPr>
            <a:spLocks noGrp="1"/>
          </p:cNvSpPr>
          <p:nvPr>
            <p:ph idx="1"/>
          </p:nvPr>
        </p:nvSpPr>
        <p:spPr>
          <a:xfrm>
            <a:off x="576072" y="2428503"/>
            <a:ext cx="10771632" cy="3748459"/>
          </a:xfrm>
        </p:spPr>
        <p:txBody>
          <a:bodyPr>
            <a:normAutofit/>
          </a:bodyPr>
          <a:lstStyle/>
          <a:p>
            <a:pPr marL="0" indent="0" algn="ctr">
              <a:buNone/>
            </a:pPr>
            <a:r>
              <a:rPr lang="pl-PL" spc="229" dirty="0"/>
              <a:t>JEŻELI POTRZEBUJSZESZ PORADY DOTYCZĄCEJ WZMOCNIENIA SWOICH KOMPETENCJ  WYCHOWAWCZYCH LUB INFORMACJI NA TEMAT PRACY Z TWOIM DZIECKIEM ZACHĘCAMY CIĘ DO ROZMOWY. </a:t>
            </a:r>
          </a:p>
          <a:p>
            <a:pPr marL="0" indent="0" algn="ctr">
              <a:buNone/>
            </a:pPr>
            <a:r>
              <a:rPr lang="pl-PL" spc="229" dirty="0"/>
              <a:t>W PRZEDSZKOLU PRACUJE PSYCHOLOG, PEDAGOG, PEDAGOG SPECJALNY, KTÓRZY SĄ DOSTĘPNI I CHĘTNIE UDZIELĄ WSPARCIA.</a:t>
            </a:r>
            <a:endParaRPr lang="en-US" dirty="0"/>
          </a:p>
        </p:txBody>
      </p:sp>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a:xfrm>
            <a:off x="0" y="6490975"/>
            <a:ext cx="3630168" cy="365125"/>
          </a:xfrm>
        </p:spPr>
        <p:txBody>
          <a:bodyPr anchor="ctr">
            <a:normAutofit/>
          </a:bodyPr>
          <a:lstStyle/>
          <a:p>
            <a:pPr>
              <a:spcAft>
                <a:spcPts val="600"/>
              </a:spcAft>
            </a:pPr>
            <a:r>
              <a:rPr lang="en-US" dirty="0" err="1"/>
              <a:t>Standardy</a:t>
            </a:r>
            <a:r>
              <a:rPr lang="pl-PL" dirty="0"/>
              <a:t> </a:t>
            </a:r>
            <a:r>
              <a:rPr lang="en-US" dirty="0" err="1"/>
              <a:t>Ochrony</a:t>
            </a:r>
            <a:r>
              <a:rPr lang="en-US" dirty="0"/>
              <a:t> </a:t>
            </a:r>
            <a:r>
              <a:rPr lang="en-US" dirty="0" err="1"/>
              <a:t>Małoletnich</a:t>
            </a:r>
            <a:endParaRPr lang="en-US" dirty="0"/>
          </a:p>
        </p:txBody>
      </p:sp>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D8DA9DAA-006C-4F4B-980E-E3DF019B24E2}" type="slidenum">
              <a:rPr lang="en-US" smtClean="0"/>
              <a:pPr>
                <a:spcAft>
                  <a:spcPts val="600"/>
                </a:spcAft>
              </a:pPr>
              <a:t>16</a:t>
            </a:fld>
            <a:endParaRPr lang="en-US"/>
          </a:p>
        </p:txBody>
      </p:sp>
    </p:spTree>
    <p:extLst>
      <p:ext uri="{BB962C8B-B14F-4D97-AF65-F5344CB8AC3E}">
        <p14:creationId xmlns:p14="http://schemas.microsoft.com/office/powerpoint/2010/main" val="3538990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a:xfrm>
            <a:off x="1300348" y="1579418"/>
            <a:ext cx="9993085" cy="1056904"/>
          </a:xfrm>
        </p:spPr>
        <p:txBody>
          <a:bodyPr/>
          <a:lstStyle/>
          <a:p>
            <a:pPr algn="just"/>
            <a:r>
              <a:rPr lang="pl-PL" sz="1800" spc="229" dirty="0">
                <a:latin typeface="Calibri"/>
                <a:cs typeface="Calibri"/>
              </a:rPr>
              <a:t>Standardy</a:t>
            </a:r>
            <a:r>
              <a:rPr lang="pl-PL" sz="1800" spc="235" dirty="0">
                <a:latin typeface="Calibri"/>
                <a:cs typeface="Calibri"/>
              </a:rPr>
              <a:t>  </a:t>
            </a:r>
            <a:r>
              <a:rPr lang="pl-PL" sz="1800" spc="200" dirty="0">
                <a:latin typeface="Calibri"/>
                <a:cs typeface="Calibri"/>
              </a:rPr>
              <a:t>ochrony</a:t>
            </a:r>
            <a:r>
              <a:rPr lang="pl-PL" sz="1800" spc="235" dirty="0">
                <a:latin typeface="Calibri"/>
                <a:cs typeface="Calibri"/>
              </a:rPr>
              <a:t>  </a:t>
            </a:r>
            <a:r>
              <a:rPr lang="pl-PL" sz="1800" spc="160" dirty="0">
                <a:latin typeface="Calibri"/>
                <a:cs typeface="Calibri"/>
              </a:rPr>
              <a:t>dzieci</a:t>
            </a:r>
            <a:r>
              <a:rPr lang="pl-PL" sz="1800" spc="235" dirty="0">
                <a:latin typeface="Calibri"/>
                <a:cs typeface="Calibri"/>
              </a:rPr>
              <a:t>  </a:t>
            </a:r>
            <a:r>
              <a:rPr lang="pl-PL" sz="1800" spc="204" dirty="0">
                <a:latin typeface="Calibri"/>
                <a:cs typeface="Calibri"/>
              </a:rPr>
              <a:t>przed</a:t>
            </a:r>
            <a:r>
              <a:rPr lang="pl-PL" sz="1800" spc="240" dirty="0">
                <a:latin typeface="Calibri"/>
                <a:cs typeface="Calibri"/>
              </a:rPr>
              <a:t>  </a:t>
            </a:r>
            <a:r>
              <a:rPr lang="pl-PL" sz="1800" spc="175" dirty="0">
                <a:latin typeface="Calibri"/>
                <a:cs typeface="Calibri"/>
              </a:rPr>
              <a:t>krzywdzeniem</a:t>
            </a:r>
            <a:r>
              <a:rPr lang="pl-PL" sz="1800" spc="235" dirty="0">
                <a:latin typeface="Calibri"/>
                <a:cs typeface="Calibri"/>
              </a:rPr>
              <a:t>  </a:t>
            </a:r>
            <a:r>
              <a:rPr lang="pl-PL" sz="1800" spc="114" dirty="0">
                <a:latin typeface="Calibri"/>
                <a:cs typeface="Calibri"/>
              </a:rPr>
              <a:t>to</a:t>
            </a:r>
            <a:r>
              <a:rPr lang="pl-PL" sz="1800" spc="235" dirty="0">
                <a:latin typeface="Calibri"/>
                <a:cs typeface="Calibri"/>
              </a:rPr>
              <a:t>  </a:t>
            </a:r>
            <a:r>
              <a:rPr lang="pl-PL" sz="1800" spc="170" dirty="0">
                <a:latin typeface="Calibri"/>
                <a:cs typeface="Calibri"/>
              </a:rPr>
              <a:t>zbiór</a:t>
            </a:r>
            <a:r>
              <a:rPr lang="pl-PL" sz="1800" spc="240" dirty="0">
                <a:latin typeface="Calibri"/>
                <a:cs typeface="Calibri"/>
              </a:rPr>
              <a:t>  </a:t>
            </a:r>
            <a:r>
              <a:rPr lang="pl-PL" sz="1800" spc="200" dirty="0">
                <a:latin typeface="Calibri"/>
                <a:cs typeface="Calibri"/>
              </a:rPr>
              <a:t>zasad,</a:t>
            </a:r>
            <a:r>
              <a:rPr lang="pl-PL" sz="1800" spc="235" dirty="0">
                <a:latin typeface="Calibri"/>
                <a:cs typeface="Calibri"/>
              </a:rPr>
              <a:t>  </a:t>
            </a:r>
            <a:r>
              <a:rPr lang="pl-PL" sz="1800" spc="155" dirty="0">
                <a:latin typeface="Calibri"/>
                <a:cs typeface="Calibri"/>
              </a:rPr>
              <a:t>które </a:t>
            </a:r>
            <a:r>
              <a:rPr lang="pl-PL" sz="1800" spc="120" dirty="0">
                <a:latin typeface="Calibri"/>
                <a:cs typeface="Calibri"/>
              </a:rPr>
              <a:t>pomagaj</a:t>
            </a:r>
            <a:r>
              <a:rPr lang="pl-PL" sz="1800" spc="120" dirty="0"/>
              <a:t>ą</a:t>
            </a:r>
            <a:r>
              <a:rPr lang="pl-PL" sz="1800" spc="445" dirty="0"/>
              <a:t>     </a:t>
            </a:r>
            <a:r>
              <a:rPr lang="pl-PL" sz="1800" spc="204" dirty="0">
                <a:latin typeface="Calibri"/>
                <a:cs typeface="Calibri"/>
              </a:rPr>
              <a:t>tworzyć </a:t>
            </a:r>
            <a:r>
              <a:rPr lang="pl-PL" sz="1800" spc="200" dirty="0">
                <a:latin typeface="Calibri"/>
                <a:cs typeface="Calibri"/>
              </a:rPr>
              <a:t>bezpieczne </a:t>
            </a:r>
            <a:r>
              <a:rPr lang="pl-PL" sz="1800" dirty="0">
                <a:latin typeface="Calibri"/>
                <a:cs typeface="Calibri"/>
              </a:rPr>
              <a:t>i </a:t>
            </a:r>
            <a:r>
              <a:rPr lang="pl-PL" sz="1800" spc="204" dirty="0">
                <a:latin typeface="Calibri"/>
                <a:cs typeface="Calibri"/>
              </a:rPr>
              <a:t>przyjazne</a:t>
            </a:r>
            <a:r>
              <a:rPr lang="pl-PL" spc="615" dirty="0">
                <a:latin typeface="Calibri"/>
                <a:cs typeface="Calibri"/>
              </a:rPr>
              <a:t> </a:t>
            </a:r>
            <a:r>
              <a:rPr lang="pl-PL" sz="1800" spc="170" dirty="0">
                <a:latin typeface="Calibri"/>
                <a:cs typeface="Calibri"/>
              </a:rPr>
              <a:t>środowisko </a:t>
            </a:r>
            <a:r>
              <a:rPr lang="pl-PL" sz="1800" dirty="0">
                <a:latin typeface="Calibri"/>
                <a:cs typeface="Calibri"/>
              </a:rPr>
              <a:t>w</a:t>
            </a:r>
            <a:r>
              <a:rPr lang="pl-PL" sz="1800" spc="350" dirty="0">
                <a:latin typeface="Calibri"/>
                <a:cs typeface="Calibri"/>
              </a:rPr>
              <a:t> </a:t>
            </a:r>
            <a:r>
              <a:rPr lang="pl-PL" sz="1800" spc="210" dirty="0">
                <a:latin typeface="Calibri"/>
                <a:cs typeface="Calibri"/>
              </a:rPr>
              <a:t>przedszkolu</a:t>
            </a:r>
            <a:r>
              <a:rPr lang="pl-PL" sz="1800" spc="350" dirty="0">
                <a:latin typeface="Calibri"/>
                <a:cs typeface="Calibri"/>
              </a:rPr>
              <a:t> </a:t>
            </a:r>
            <a:r>
              <a:rPr lang="pl-PL" sz="1800" spc="125" dirty="0">
                <a:latin typeface="Calibri"/>
                <a:cs typeface="Calibri"/>
              </a:rPr>
              <a:t>działaj</a:t>
            </a:r>
            <a:r>
              <a:rPr lang="pl-PL" sz="1800" spc="125" dirty="0"/>
              <a:t>ą</a:t>
            </a:r>
            <a:r>
              <a:rPr lang="pl-PL" sz="1800" spc="125" dirty="0">
                <a:latin typeface="Calibri"/>
                <a:cs typeface="Calibri"/>
              </a:rPr>
              <a:t>cym</a:t>
            </a:r>
            <a:r>
              <a:rPr lang="pl-PL" sz="1800" spc="355" dirty="0">
                <a:latin typeface="Calibri"/>
                <a:cs typeface="Calibri"/>
              </a:rPr>
              <a:t> </a:t>
            </a:r>
            <a:r>
              <a:rPr lang="pl-PL" sz="1800" spc="150" dirty="0">
                <a:latin typeface="Calibri"/>
                <a:cs typeface="Calibri"/>
              </a:rPr>
              <a:t>na</a:t>
            </a:r>
            <a:r>
              <a:rPr lang="pl-PL" sz="1800" spc="350" dirty="0">
                <a:latin typeface="Calibri"/>
                <a:cs typeface="Calibri"/>
              </a:rPr>
              <a:t> </a:t>
            </a:r>
            <a:r>
              <a:rPr lang="pl-PL" sz="1800" spc="295" dirty="0">
                <a:latin typeface="Calibri"/>
                <a:cs typeface="Calibri"/>
              </a:rPr>
              <a:t>rzecz</a:t>
            </a:r>
            <a:r>
              <a:rPr lang="pl-PL" sz="1800" spc="355" dirty="0">
                <a:latin typeface="Calibri"/>
                <a:cs typeface="Calibri"/>
              </a:rPr>
              <a:t> </a:t>
            </a:r>
            <a:r>
              <a:rPr lang="pl-PL" sz="1800" spc="110" dirty="0">
                <a:latin typeface="Calibri"/>
                <a:cs typeface="Calibri"/>
              </a:rPr>
              <a:t>dzieci.</a:t>
            </a:r>
            <a:endParaRPr lang="en-US" dirty="0"/>
          </a:p>
        </p:txBody>
      </p:sp>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p:txBody>
          <a:bodyPr/>
          <a:lstStyle/>
          <a:p>
            <a:r>
              <a:rPr lang="en-US" dirty="0" err="1"/>
              <a:t>Standardy</a:t>
            </a:r>
            <a:r>
              <a:rPr lang="pl-PL" dirty="0"/>
              <a:t> </a:t>
            </a:r>
            <a:r>
              <a:rPr lang="en-US" dirty="0" err="1"/>
              <a:t>Ochrony</a:t>
            </a:r>
            <a:r>
              <a:rPr lang="en-US" dirty="0"/>
              <a:t> </a:t>
            </a:r>
            <a:r>
              <a:rPr lang="en-US" dirty="0" err="1"/>
              <a:t>Małoletnich</a:t>
            </a:r>
            <a:endParaRPr lang="en-US" dirty="0"/>
          </a:p>
        </p:txBody>
      </p:sp>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p:txBody>
          <a:bodyPr/>
          <a:lstStyle/>
          <a:p>
            <a:fld id="{D8DA9DAA-006C-4F4B-980E-E3DF019B24E2}" type="slidenum">
              <a:rPr lang="en-US" smtClean="0"/>
              <a:pPr/>
              <a:t>2</a:t>
            </a:fld>
            <a:endParaRPr lang="en-US" dirty="0"/>
          </a:p>
        </p:txBody>
      </p:sp>
      <p:pic>
        <p:nvPicPr>
          <p:cNvPr id="10" name="Picture Placeholder 9">
            <a:extLst>
              <a:ext uri="{FF2B5EF4-FFF2-40B4-BE49-F238E27FC236}">
                <a16:creationId xmlns:a16="http://schemas.microsoft.com/office/drawing/2014/main" id="{D534D9DB-1533-2BDE-4C09-F1F563CA126A}"/>
              </a:ext>
            </a:extLst>
          </p:cNvPr>
          <p:cNvPicPr>
            <a:picLocks noGrp="1" noChangeAspect="1"/>
          </p:cNvPicPr>
          <p:nvPr>
            <p:ph type="pic" sz="quarter" idx="14"/>
          </p:nvPr>
        </p:nvPicPr>
        <p:blipFill>
          <a:blip r:embed="rId2"/>
          <a:srcRect t="6913" b="6913"/>
          <a:stretch/>
        </p:blipFill>
        <p:spPr>
          <a:xfrm>
            <a:off x="1340228" y="3215306"/>
            <a:ext cx="2657042" cy="2657041"/>
          </a:xfrm>
        </p:spPr>
      </p:pic>
      <p:sp>
        <p:nvSpPr>
          <p:cNvPr id="12" name="Title 11">
            <a:extLst>
              <a:ext uri="{FF2B5EF4-FFF2-40B4-BE49-F238E27FC236}">
                <a16:creationId xmlns:a16="http://schemas.microsoft.com/office/drawing/2014/main" id="{71BF740A-1BAC-148E-42E5-0E03B708A80B}"/>
              </a:ext>
            </a:extLst>
          </p:cNvPr>
          <p:cNvSpPr>
            <a:spLocks noGrp="1"/>
          </p:cNvSpPr>
          <p:nvPr>
            <p:ph type="title"/>
          </p:nvPr>
        </p:nvSpPr>
        <p:spPr>
          <a:xfrm>
            <a:off x="1128156" y="496704"/>
            <a:ext cx="10225644" cy="816072"/>
          </a:xfrm>
        </p:spPr>
        <p:txBody>
          <a:bodyPr>
            <a:noAutofit/>
          </a:bodyPr>
          <a:lstStyle/>
          <a:p>
            <a:pPr algn="ctr"/>
            <a:r>
              <a:rPr lang="en-US" sz="4000" dirty="0" err="1">
                <a:effectLst>
                  <a:outerShdw blurRad="63500" sx="102000" sy="102000" algn="ctr" rotWithShape="0">
                    <a:prstClr val="black">
                      <a:alpha val="40000"/>
                    </a:prstClr>
                  </a:outerShdw>
                </a:effectLst>
              </a:rPr>
              <a:t>Rodzicu</a:t>
            </a:r>
            <a:r>
              <a:rPr lang="en-US" sz="4000" dirty="0">
                <a:effectLst>
                  <a:outerShdw blurRad="63500" sx="102000" sy="102000" algn="ctr" rotWithShape="0">
                    <a:prstClr val="black">
                      <a:alpha val="40000"/>
                    </a:prstClr>
                  </a:outerShdw>
                </a:effectLst>
              </a:rPr>
              <a:t>!	Prawny	</a:t>
            </a:r>
            <a:r>
              <a:rPr lang="en-US" sz="4000" dirty="0" err="1">
                <a:effectLst>
                  <a:outerShdw blurRad="63500" sx="102000" sy="102000" algn="ctr" rotWithShape="0">
                    <a:prstClr val="black">
                      <a:alpha val="40000"/>
                    </a:prstClr>
                  </a:outerShdw>
                </a:effectLst>
              </a:rPr>
              <a:t>opiekunie</a:t>
            </a:r>
            <a:r>
              <a:rPr lang="en-US" sz="4000" dirty="0">
                <a:effectLst>
                  <a:outerShdw blurRad="63500" sx="102000" sy="102000" algn="ctr" rotWithShape="0">
                    <a:prstClr val="black">
                      <a:alpha val="40000"/>
                    </a:prstClr>
                  </a:outerShdw>
                </a:effectLst>
              </a:rPr>
              <a:t>!</a:t>
            </a:r>
          </a:p>
        </p:txBody>
      </p:sp>
      <p:sp>
        <p:nvSpPr>
          <p:cNvPr id="15" name="Text Placeholder 3">
            <a:extLst>
              <a:ext uri="{FF2B5EF4-FFF2-40B4-BE49-F238E27FC236}">
                <a16:creationId xmlns:a16="http://schemas.microsoft.com/office/drawing/2014/main" id="{516E7C27-C81D-4394-7111-49BD44DC3D45}"/>
              </a:ext>
            </a:extLst>
          </p:cNvPr>
          <p:cNvSpPr txBox="1">
            <a:spLocks/>
          </p:cNvSpPr>
          <p:nvPr/>
        </p:nvSpPr>
        <p:spPr>
          <a:xfrm>
            <a:off x="4370119" y="2974769"/>
            <a:ext cx="6851409" cy="3479470"/>
          </a:xfrm>
          <a:prstGeom prst="rect">
            <a:avLst/>
          </a:prstGeom>
        </p:spPr>
        <p:txBody>
          <a:bodyPr vert="horz" lIns="91440" tIns="45720" rIns="91440" bIns="45720" rtlCol="0">
            <a:normAutofit lnSpcReduction="10000"/>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l-PL" sz="1600" b="1" u="sng" spc="229" dirty="0">
                <a:latin typeface="Calibri"/>
                <a:cs typeface="Calibri"/>
              </a:rPr>
              <a:t>Nasze przedszkole spełnia standardy ochrony małoletnich:</a:t>
            </a:r>
          </a:p>
          <a:p>
            <a:pPr marL="171450" indent="-171450" algn="just">
              <a:spcBef>
                <a:spcPts val="600"/>
              </a:spcBef>
              <a:buFont typeface="Arial" panose="020B0604020202020204" pitchFamily="34" charset="0"/>
              <a:buChar char="•"/>
            </a:pPr>
            <a:r>
              <a:rPr lang="pl-PL" sz="1600" spc="229" dirty="0">
                <a:latin typeface="Calibri"/>
                <a:cs typeface="Calibri"/>
              </a:rPr>
              <a:t>Nie pracują osoby mogące zagrażać bezpieczeństwu dziecka, </a:t>
            </a:r>
          </a:p>
          <a:p>
            <a:pPr marL="171450" indent="-171450" algn="just">
              <a:spcBef>
                <a:spcPts val="600"/>
              </a:spcBef>
              <a:buFont typeface="Arial" panose="020B0604020202020204" pitchFamily="34" charset="0"/>
              <a:buChar char="•"/>
            </a:pPr>
            <a:r>
              <a:rPr lang="pl-PL" sz="1600" spc="229" dirty="0">
                <a:latin typeface="Calibri"/>
                <a:cs typeface="Calibri"/>
              </a:rPr>
              <a:t>wszyscy	pracownicy	wiedzą, jak rozpoznawać symptomy krzywdzenia dziecka oraz jak podejmować interwencję w przypadku podejrzenia, że dziecko jest ofiarą przemocy – w placówce lub w rodzinie,</a:t>
            </a:r>
          </a:p>
          <a:p>
            <a:pPr marL="171450" indent="-171450" algn="just">
              <a:spcBef>
                <a:spcPts val="600"/>
              </a:spcBef>
              <a:buFont typeface="Arial" panose="020B0604020202020204" pitchFamily="34" charset="0"/>
              <a:buChar char="•"/>
            </a:pPr>
            <a:r>
              <a:rPr lang="pl-PL" sz="1600" spc="229" dirty="0">
                <a:latin typeface="Calibri"/>
                <a:cs typeface="Calibri"/>
              </a:rPr>
              <a:t>Wszystkie dzieci dowiadują się, jak unikać zagrożeń w kontaktach z dorosłymi i rówieśnikami – w realnym świecie oraz w	 </a:t>
            </a:r>
            <a:r>
              <a:rPr lang="pl-PL" sz="1600" spc="229" dirty="0" err="1">
                <a:latin typeface="Calibri"/>
                <a:cs typeface="Calibri"/>
              </a:rPr>
              <a:t>internecie</a:t>
            </a:r>
            <a:r>
              <a:rPr lang="pl-PL" sz="1600" spc="229" dirty="0">
                <a:latin typeface="Calibri"/>
                <a:cs typeface="Calibri"/>
              </a:rPr>
              <a:t>, </a:t>
            </a:r>
          </a:p>
          <a:p>
            <a:pPr marL="171450" indent="-171450" algn="just">
              <a:spcBef>
                <a:spcPts val="600"/>
              </a:spcBef>
              <a:buFont typeface="Arial" panose="020B0604020202020204" pitchFamily="34" charset="0"/>
              <a:buChar char="•"/>
            </a:pPr>
            <a:r>
              <a:rPr lang="pl-PL" sz="1600" spc="229" dirty="0">
                <a:latin typeface="Calibri"/>
                <a:cs typeface="Calibri"/>
              </a:rPr>
              <a:t>wszystkie dzieci mają stały dostęp do informacji, gdzie szukać pomocy w trudnych sytuacjach życiowych, </a:t>
            </a:r>
          </a:p>
          <a:p>
            <a:pPr marL="171450" indent="-171450" algn="just">
              <a:spcBef>
                <a:spcPts val="600"/>
              </a:spcBef>
              <a:buFont typeface="Arial" panose="020B0604020202020204" pitchFamily="34" charset="0"/>
              <a:buChar char="•"/>
            </a:pPr>
            <a:r>
              <a:rPr lang="pl-PL" sz="1600" spc="229" dirty="0">
                <a:latin typeface="Calibri"/>
                <a:cs typeface="Calibri"/>
              </a:rPr>
              <a:t>rodzice  dowiadują  się,  jak  wychowywać dziecko bez przemocy </a:t>
            </a:r>
            <a:r>
              <a:rPr lang="pl-PL" sz="1600" dirty="0">
                <a:latin typeface="Calibri"/>
                <a:cs typeface="Calibri"/>
              </a:rPr>
              <a:t>i </a:t>
            </a:r>
            <a:r>
              <a:rPr lang="pl-PL" sz="1600" spc="305" dirty="0">
                <a:latin typeface="Calibri"/>
                <a:cs typeface="Calibri"/>
              </a:rPr>
              <a:t>uczyć</a:t>
            </a:r>
            <a:r>
              <a:rPr lang="pl-PL" sz="1600" spc="365" dirty="0">
                <a:latin typeface="Calibri"/>
                <a:cs typeface="Calibri"/>
              </a:rPr>
              <a:t> </a:t>
            </a:r>
            <a:r>
              <a:rPr lang="pl-PL" sz="1600" dirty="0">
                <a:latin typeface="Calibri"/>
                <a:cs typeface="Calibri"/>
              </a:rPr>
              <a:t>je</a:t>
            </a:r>
            <a:r>
              <a:rPr lang="pl-PL" sz="1600" spc="365" dirty="0">
                <a:latin typeface="Calibri"/>
                <a:cs typeface="Calibri"/>
              </a:rPr>
              <a:t> </a:t>
            </a:r>
            <a:r>
              <a:rPr lang="pl-PL" sz="1600" spc="270" dirty="0">
                <a:latin typeface="Calibri"/>
                <a:cs typeface="Calibri"/>
              </a:rPr>
              <a:t>zasad</a:t>
            </a:r>
            <a:r>
              <a:rPr lang="pl-PL" sz="1600" spc="365" dirty="0">
                <a:latin typeface="Calibri"/>
                <a:cs typeface="Calibri"/>
              </a:rPr>
              <a:t> </a:t>
            </a:r>
            <a:r>
              <a:rPr lang="pl-PL" sz="1600" spc="160" dirty="0">
                <a:latin typeface="Calibri"/>
                <a:cs typeface="Calibri"/>
              </a:rPr>
              <a:t>bezpieczeństwa.</a:t>
            </a:r>
            <a:endParaRPr lang="pl-PL" sz="1600" spc="229" dirty="0">
              <a:latin typeface="Calibri"/>
              <a:cs typeface="Calibri"/>
            </a:endParaRPr>
          </a:p>
          <a:p>
            <a:pPr marL="171450" indent="-171450" algn="just">
              <a:spcBef>
                <a:spcPts val="600"/>
              </a:spcBef>
              <a:buFont typeface="Arial" panose="020B0604020202020204" pitchFamily="34" charset="0"/>
              <a:buChar char="•"/>
            </a:pPr>
            <a:endParaRPr lang="pl-PL" sz="1050" spc="229" dirty="0">
              <a:latin typeface="Calibri"/>
              <a:cs typeface="Calibri"/>
            </a:endParaRPr>
          </a:p>
        </p:txBody>
      </p:sp>
    </p:spTree>
    <p:extLst>
      <p:ext uri="{BB962C8B-B14F-4D97-AF65-F5344CB8AC3E}">
        <p14:creationId xmlns:p14="http://schemas.microsoft.com/office/powerpoint/2010/main" val="161359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a:t>Standardy Ochrony Małoletnich</a:t>
            </a:r>
            <a:endParaRPr lang="en-US" dirty="0"/>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701950" y="1269828"/>
            <a:ext cx="10199598" cy="4966380"/>
          </a:xfrm>
        </p:spPr>
        <p:txBody>
          <a:bodyPr>
            <a:normAutofit lnSpcReduction="10000"/>
          </a:bodyPr>
          <a:lstStyle/>
          <a:p>
            <a:pPr algn="ctr"/>
            <a:r>
              <a:rPr lang="pl-PL" sz="2800" b="0" i="0" u="none" strike="noStrike" baseline="0">
                <a:latin typeface="+mj-lt"/>
              </a:rPr>
              <a:t>Ustawa z dnia 28 lipca 2023 r. o zmianie ustawy – Kodeks</a:t>
            </a:r>
          </a:p>
          <a:p>
            <a:pPr algn="ctr"/>
            <a:r>
              <a:rPr lang="pl-PL" sz="2800" b="0" i="0" u="none" strike="noStrike" baseline="0">
                <a:latin typeface="+mj-lt"/>
              </a:rPr>
              <a:t>rodzinny i opiekuńczy oraz niektórych innych ustaw (tzw.</a:t>
            </a:r>
          </a:p>
          <a:p>
            <a:pPr algn="ctr"/>
            <a:r>
              <a:rPr lang="pl-PL" sz="2800" b="0" i="0" u="none" strike="noStrike" baseline="0">
                <a:latin typeface="+mj-lt"/>
              </a:rPr>
              <a:t>Ustawa o ochronie małoletnich) wprowadza nowe instrumenty</a:t>
            </a:r>
          </a:p>
          <a:p>
            <a:pPr algn="ctr"/>
            <a:r>
              <a:rPr lang="pl-PL" sz="2800" b="0" i="0" u="none" strike="noStrike" baseline="0">
                <a:latin typeface="+mj-lt"/>
              </a:rPr>
              <a:t>ochrony praw dzieci. M.in. nakłada na podmioty pracujące</a:t>
            </a:r>
          </a:p>
          <a:p>
            <a:pPr algn="ctr"/>
            <a:r>
              <a:rPr lang="pl-PL" sz="2800" b="0" i="0" u="none" strike="noStrike" baseline="0">
                <a:latin typeface="+mj-lt"/>
              </a:rPr>
              <a:t>z dziećmi, obowiązek posiadania standardów ochrony</a:t>
            </a:r>
          </a:p>
          <a:p>
            <a:pPr algn="ctr"/>
            <a:r>
              <a:rPr lang="pl-PL" sz="2800" b="0" i="0" u="none" strike="noStrike" baseline="0">
                <a:latin typeface="+mj-lt"/>
              </a:rPr>
              <a:t>małoletnich (zwanych inaczej standardami ochrony dzieci).</a:t>
            </a:r>
          </a:p>
          <a:p>
            <a:pPr algn="ctr"/>
            <a:r>
              <a:rPr lang="pl-PL" sz="2800" b="0" i="0" u="none" strike="noStrike" baseline="0">
                <a:latin typeface="+mj-lt"/>
              </a:rPr>
              <a:t>Instytucje i placówki będą zobowiązane do wprowadzenia</a:t>
            </a:r>
          </a:p>
          <a:p>
            <a:pPr algn="ctr"/>
            <a:r>
              <a:rPr lang="pl-PL" sz="2800" b="0" i="0" u="none" strike="noStrike" baseline="0">
                <a:latin typeface="+mj-lt"/>
              </a:rPr>
              <a:t>standardów od 15 lutego 2024 r.</a:t>
            </a:r>
            <a:endParaRPr lang="en-US" sz="3200" dirty="0">
              <a:latin typeface="+mj-lt"/>
            </a:endParaRP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3</a:t>
            </a:fld>
            <a:endParaRPr lang="en-US" dirty="0"/>
          </a:p>
        </p:txBody>
      </p:sp>
    </p:spTree>
    <p:extLst>
      <p:ext uri="{BB962C8B-B14F-4D97-AF65-F5344CB8AC3E}">
        <p14:creationId xmlns:p14="http://schemas.microsoft.com/office/powerpoint/2010/main" val="365334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a:t>Standardy Ochrony Małoletnich</a:t>
            </a:r>
            <a:endParaRPr lang="en-US" dirty="0"/>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701950" y="1269828"/>
            <a:ext cx="10199598" cy="4966380"/>
          </a:xfrm>
        </p:spPr>
        <p:txBody>
          <a:bodyPr>
            <a:normAutofit/>
          </a:bodyPr>
          <a:lstStyle/>
          <a:p>
            <a:pPr algn="ctr"/>
            <a:r>
              <a:rPr lang="pl-PL" sz="2800" b="0" i="0" u="none" strike="noStrike" baseline="0" dirty="0">
                <a:latin typeface="+mj-lt"/>
              </a:rPr>
              <a:t>Ustawa z dnia 28 lipca 2023 r. o zmianie</a:t>
            </a:r>
          </a:p>
          <a:p>
            <a:pPr algn="ctr"/>
            <a:r>
              <a:rPr lang="pl-PL" sz="2800" b="0" i="0" u="none" strike="noStrike" baseline="0" dirty="0">
                <a:latin typeface="+mj-lt"/>
              </a:rPr>
              <a:t>ustawy uzupełnia dotychczasowe</a:t>
            </a:r>
          </a:p>
          <a:p>
            <a:pPr algn="ctr"/>
            <a:r>
              <a:rPr lang="pl-PL" sz="2800" b="0" i="0" u="none" strike="noStrike" baseline="0" dirty="0">
                <a:latin typeface="+mj-lt"/>
              </a:rPr>
              <a:t>procedury ochrony dzieci przed przemocą,</a:t>
            </a:r>
          </a:p>
          <a:p>
            <a:pPr algn="ctr"/>
            <a:r>
              <a:rPr lang="pl-PL" sz="2800" b="0" i="0" u="none" strike="noStrike" baseline="0" dirty="0">
                <a:latin typeface="+mj-lt"/>
              </a:rPr>
              <a:t>zabezpiecza ich prawa na wypadek</a:t>
            </a:r>
          </a:p>
          <a:p>
            <a:pPr algn="ctr"/>
            <a:r>
              <a:rPr lang="pl-PL" sz="2800" b="0" i="0" u="none" strike="noStrike" baseline="0" dirty="0">
                <a:latin typeface="+mj-lt"/>
              </a:rPr>
              <a:t>podejrzenia przemocy domowej, przemocy</a:t>
            </a:r>
          </a:p>
          <a:p>
            <a:pPr algn="ctr"/>
            <a:r>
              <a:rPr lang="pl-PL" sz="2800" b="0" i="0" u="none" strike="noStrike" baseline="0" dirty="0">
                <a:latin typeface="+mj-lt"/>
              </a:rPr>
              <a:t>rówieśniczej, jak również krzywdzenia ze</a:t>
            </a:r>
          </a:p>
          <a:p>
            <a:pPr algn="ctr"/>
            <a:r>
              <a:rPr lang="pl-PL" sz="2800" b="0" i="0" u="none" strike="noStrike" baseline="0" dirty="0">
                <a:latin typeface="+mj-lt"/>
              </a:rPr>
              <a:t>strony członka personelu danej instytucji.</a:t>
            </a:r>
            <a:endParaRPr lang="en-US" sz="3200" dirty="0">
              <a:latin typeface="+mj-lt"/>
            </a:endParaRP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4</a:t>
            </a:fld>
            <a:endParaRPr lang="en-US" dirty="0"/>
          </a:p>
        </p:txBody>
      </p:sp>
    </p:spTree>
    <p:extLst>
      <p:ext uri="{BB962C8B-B14F-4D97-AF65-F5344CB8AC3E}">
        <p14:creationId xmlns:p14="http://schemas.microsoft.com/office/powerpoint/2010/main" val="3141044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a:t>Standardy Ochrony Małoletnich</a:t>
            </a:r>
            <a:endParaRPr lang="en-US" dirty="0"/>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701950" y="1269828"/>
            <a:ext cx="10199598" cy="4966380"/>
          </a:xfrm>
        </p:spPr>
        <p:txBody>
          <a:bodyPr>
            <a:normAutofit/>
          </a:bodyPr>
          <a:lstStyle/>
          <a:p>
            <a:pPr algn="ctr"/>
            <a:r>
              <a:rPr lang="pl-PL" sz="2800" b="0" i="0" u="none" strike="noStrike" baseline="0" dirty="0">
                <a:latin typeface="+mj-lt"/>
              </a:rPr>
              <a:t>Ustawa z 28 lipca 2023 r. o zmianie ustawy – Kodeks</a:t>
            </a:r>
          </a:p>
          <a:p>
            <a:pPr algn="ctr"/>
            <a:r>
              <a:rPr lang="pl-PL" sz="2800" b="0" i="0" u="none" strike="noStrike" baseline="0" dirty="0">
                <a:latin typeface="+mj-lt"/>
              </a:rPr>
              <a:t>rodzinny i opiekuńczy oraz niektórych innych ustaw ma</a:t>
            </a:r>
          </a:p>
          <a:p>
            <a:pPr algn="ctr"/>
            <a:r>
              <a:rPr lang="pl-PL" sz="2800" b="0" i="0" u="none" strike="noStrike" baseline="0" dirty="0">
                <a:latin typeface="+mj-lt"/>
              </a:rPr>
              <a:t>na celu:</a:t>
            </a:r>
          </a:p>
          <a:p>
            <a:pPr marL="457200" indent="-457200">
              <a:buFont typeface="Arial" panose="020B0604020202020204" pitchFamily="34" charset="0"/>
              <a:buChar char="•"/>
            </a:pPr>
            <a:r>
              <a:rPr lang="pl-PL" sz="2800" b="0" i="0" u="none" strike="noStrike" baseline="0" dirty="0">
                <a:latin typeface="+mj-lt"/>
              </a:rPr>
              <a:t>podwyższenie standardów uczestnictwa małoletnich w procedurach sądowych,</a:t>
            </a:r>
          </a:p>
          <a:p>
            <a:pPr marL="457200" indent="-457200">
              <a:buFont typeface="Arial" panose="020B0604020202020204" pitchFamily="34" charset="0"/>
              <a:buChar char="•"/>
            </a:pPr>
            <a:r>
              <a:rPr lang="pl-PL" sz="2800" b="0" i="0" u="none" strike="noStrike" baseline="0" dirty="0">
                <a:latin typeface="+mj-lt"/>
              </a:rPr>
              <a:t>wzmocnienie ochrony małoletnich przed krzywdzeniem,</a:t>
            </a:r>
          </a:p>
          <a:p>
            <a:pPr marL="457200" indent="-457200">
              <a:buFont typeface="Arial" panose="020B0604020202020204" pitchFamily="34" charset="0"/>
              <a:buChar char="•"/>
            </a:pPr>
            <a:r>
              <a:rPr lang="pl-PL" sz="2800" b="0" i="0" u="none" strike="noStrike" baseline="0" dirty="0">
                <a:latin typeface="+mj-lt"/>
              </a:rPr>
              <a:t>podwyższenie poziomu poszanowania praw osób z niepełnosprawnością.</a:t>
            </a:r>
            <a:endParaRPr lang="en-US" sz="3200" dirty="0">
              <a:latin typeface="+mj-lt"/>
            </a:endParaRP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5</a:t>
            </a:fld>
            <a:endParaRPr lang="en-US" dirty="0"/>
          </a:p>
        </p:txBody>
      </p:sp>
    </p:spTree>
    <p:extLst>
      <p:ext uri="{BB962C8B-B14F-4D97-AF65-F5344CB8AC3E}">
        <p14:creationId xmlns:p14="http://schemas.microsoft.com/office/powerpoint/2010/main" val="3997412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5158A73E-8CF2-BC5E-A69F-5BAAC6953B28}"/>
              </a:ext>
            </a:extLst>
          </p:cNvPr>
          <p:cNvSpPr txBox="1">
            <a:spLocks/>
          </p:cNvSpPr>
          <p:nvPr/>
        </p:nvSpPr>
        <p:spPr>
          <a:xfrm>
            <a:off x="1603169" y="570015"/>
            <a:ext cx="9096499" cy="57714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70000"/>
              </a:lnSpc>
            </a:pPr>
            <a:r>
              <a:rPr lang="pl-PL" sz="2400" dirty="0">
                <a:latin typeface="+mj-lt"/>
              </a:rPr>
              <a:t>Naczelną zasadą wszystkich działań podejmowanych przez pracowników i współpracowników przedszkola jest działanie dla dobra dziecka i w jego najlepszym interesie. Każdy pracownik i współpracownik traktuje dziecko z szacunkiem oraz uwzględnia jego potrzeby. Niedopuszczalne jest stosowanie przez kogokolwiek wobec dziecka przemocy w jakiejkolwiek formie. Pracownik i współpracownik, realizując te cele, działa w ramach obowiązującego prawa, przepisów wewnętrznych przedszkola.</a:t>
            </a:r>
            <a:endParaRPr lang="en-US" sz="2800" dirty="0">
              <a:latin typeface="+mj-lt"/>
            </a:endParaRPr>
          </a:p>
        </p:txBody>
      </p:sp>
    </p:spTree>
    <p:extLst>
      <p:ext uri="{BB962C8B-B14F-4D97-AF65-F5344CB8AC3E}">
        <p14:creationId xmlns:p14="http://schemas.microsoft.com/office/powerpoint/2010/main" val="2227882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5158A73E-8CF2-BC5E-A69F-5BAAC6953B28}"/>
              </a:ext>
            </a:extLst>
          </p:cNvPr>
          <p:cNvSpPr txBox="1">
            <a:spLocks/>
          </p:cNvSpPr>
          <p:nvPr/>
        </p:nvSpPr>
        <p:spPr>
          <a:xfrm>
            <a:off x="1603169" y="570015"/>
            <a:ext cx="9096499" cy="5771407"/>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70000"/>
              </a:lnSpc>
            </a:pPr>
            <a:r>
              <a:rPr lang="pl-PL" sz="2400" dirty="0">
                <a:latin typeface="+mj-lt"/>
              </a:rPr>
              <a:t>Procedury zawarte w polityce nakładają na nauczycieli obowiązek działania związanego ze zgłaszaniem podejrzeń oraz podejmowania interwencji w sytuacji krzywdzenia małoletniego lub zagrożenia jego bezpieczeństwa ze strony osób obcych, członków rodziny, personelu przedszkola oraz rówieśników. Zaniedbanie tego obowiązku może skutkować konsekwencjami prawnymi dla nauczyciela. Dziecko doświadczające przemocy domowej jest uznawany za ucznia ze specjalnymi potrzebami edukacyjnymi w sytuacji kryzysowej, co wymaga natychmiastowej pomocy i dostosowania wymagań edukacyjnych do jego stanu emocjonalnego. Dla nauczyciela oznacza to, że dziecko to jest w poważnej opresji, a jego stan emocjonalny wymaga natychmiastowej pomocy oraz interwencji. W tym czasie należy wobec niego dostosować wymagania edukacyjne, uwzględniając wszystkie aspekty sytuacji, w jakiej się znajduje.</a:t>
            </a:r>
            <a:endParaRPr lang="en-US" sz="2800" dirty="0">
              <a:latin typeface="+mj-lt"/>
            </a:endParaRPr>
          </a:p>
        </p:txBody>
      </p:sp>
    </p:spTree>
    <p:extLst>
      <p:ext uri="{BB962C8B-B14F-4D97-AF65-F5344CB8AC3E}">
        <p14:creationId xmlns:p14="http://schemas.microsoft.com/office/powerpoint/2010/main" val="3439856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a:xfrm>
            <a:off x="576072" y="365125"/>
            <a:ext cx="11061746" cy="1325563"/>
          </a:xfrm>
        </p:spPr>
        <p:txBody>
          <a:bodyPr vert="horz" lIns="91440" tIns="45720" rIns="91440" bIns="45720" rtlCol="0" anchor="b">
            <a:noAutofit/>
          </a:bodyPr>
          <a:lstStyle/>
          <a:p>
            <a:pPr algn="ctr"/>
            <a:r>
              <a:rPr lang="pl-PL" sz="4000" spc="400" dirty="0">
                <a:effectLst>
                  <a:outerShdw blurRad="63500" sx="102000" sy="102000" algn="ctr" rotWithShape="0">
                    <a:prstClr val="black">
                      <a:alpha val="40000"/>
                    </a:prstClr>
                  </a:outerShdw>
                </a:effectLst>
              </a:rPr>
              <a:t>Potrzeba wdrożenia procedur ochrony małoletnich!</a:t>
            </a:r>
            <a:endParaRPr lang="en-US" sz="4000" spc="400" dirty="0">
              <a:effectLst>
                <a:outerShdw blurRad="63500" sx="102000" sy="102000" algn="ctr" rotWithShape="0">
                  <a:prstClr val="black">
                    <a:alpha val="40000"/>
                  </a:prstClr>
                </a:outerShdw>
              </a:effectLst>
            </a:endParaRPr>
          </a:p>
        </p:txBody>
      </p:sp>
      <p:sp>
        <p:nvSpPr>
          <p:cNvPr id="5" name="Footer Placeholder 4">
            <a:extLst>
              <a:ext uri="{FF2B5EF4-FFF2-40B4-BE49-F238E27FC236}">
                <a16:creationId xmlns:a16="http://schemas.microsoft.com/office/drawing/2014/main" id="{63B7C214-9C4B-410D-816A-6B3C8059C7BA}"/>
              </a:ext>
            </a:extLst>
          </p:cNvPr>
          <p:cNvSpPr>
            <a:spLocks noGrp="1"/>
          </p:cNvSpPr>
          <p:nvPr>
            <p:ph type="ftr" sz="quarter" idx="11"/>
          </p:nvPr>
        </p:nvSpPr>
        <p:spPr>
          <a:xfrm>
            <a:off x="0" y="6475226"/>
            <a:ext cx="3630168" cy="365125"/>
          </a:xfrm>
        </p:spPr>
        <p:txBody>
          <a:bodyPr/>
          <a:lstStyle/>
          <a:p>
            <a:r>
              <a:rPr lang="en-US" dirty="0" err="1"/>
              <a:t>Standardy</a:t>
            </a:r>
            <a:r>
              <a:rPr lang="en-US" dirty="0"/>
              <a:t> </a:t>
            </a:r>
            <a:r>
              <a:rPr lang="en-US" dirty="0" err="1"/>
              <a:t>Ochrony</a:t>
            </a:r>
            <a:r>
              <a:rPr lang="en-US" dirty="0"/>
              <a:t> </a:t>
            </a:r>
            <a:r>
              <a:rPr lang="en-US" dirty="0" err="1"/>
              <a:t>Małoletnich</a:t>
            </a:r>
            <a:endParaRPr lang="en-US" dirty="0"/>
          </a:p>
        </p:txBody>
      </p:sp>
      <p:sp>
        <p:nvSpPr>
          <p:cNvPr id="6" name="Slide Number Placeholder 5">
            <a:extLst>
              <a:ext uri="{FF2B5EF4-FFF2-40B4-BE49-F238E27FC236}">
                <a16:creationId xmlns:a16="http://schemas.microsoft.com/office/drawing/2014/main" id="{8DE31DF2-0419-4016-924C-21929AC1EBFC}"/>
              </a:ext>
            </a:extLst>
          </p:cNvPr>
          <p:cNvSpPr>
            <a:spLocks noGrp="1"/>
          </p:cNvSpPr>
          <p:nvPr>
            <p:ph type="sldNum" sz="quarter" idx="12"/>
          </p:nvPr>
        </p:nvSpPr>
        <p:spPr/>
        <p:txBody>
          <a:bodyPr/>
          <a:lstStyle/>
          <a:p>
            <a:fld id="{D8DA9DAA-006C-4F4B-980E-E3DF019B24E2}" type="slidenum">
              <a:rPr lang="en-US" smtClean="0"/>
              <a:pPr/>
              <a:t>8</a:t>
            </a:fld>
            <a:endParaRPr lang="en-US" dirty="0"/>
          </a:p>
        </p:txBody>
      </p:sp>
      <p:pic>
        <p:nvPicPr>
          <p:cNvPr id="11" name="Content Placeholder 10">
            <a:extLst>
              <a:ext uri="{FF2B5EF4-FFF2-40B4-BE49-F238E27FC236}">
                <a16:creationId xmlns:a16="http://schemas.microsoft.com/office/drawing/2014/main" id="{0558F340-29A9-2C24-D5CE-2F517F3E4CAC}"/>
              </a:ext>
            </a:extLst>
          </p:cNvPr>
          <p:cNvPicPr>
            <a:picLocks noGrp="1" noChangeAspect="1"/>
          </p:cNvPicPr>
          <p:nvPr>
            <p:ph idx="1"/>
          </p:nvPr>
        </p:nvPicPr>
        <p:blipFill>
          <a:blip r:embed="rId2"/>
          <a:stretch>
            <a:fillRect/>
          </a:stretch>
        </p:blipFill>
        <p:spPr>
          <a:xfrm>
            <a:off x="576263" y="2275614"/>
            <a:ext cx="10771187" cy="34513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 Placeholder 3">
            <a:extLst>
              <a:ext uri="{FF2B5EF4-FFF2-40B4-BE49-F238E27FC236}">
                <a16:creationId xmlns:a16="http://schemas.microsoft.com/office/drawing/2014/main" id="{D7EFEA1A-1D9E-04A2-89D7-70D0387CF5A7}"/>
              </a:ext>
            </a:extLst>
          </p:cNvPr>
          <p:cNvSpPr txBox="1">
            <a:spLocks/>
          </p:cNvSpPr>
          <p:nvPr/>
        </p:nvSpPr>
        <p:spPr>
          <a:xfrm>
            <a:off x="965313" y="5783447"/>
            <a:ext cx="9993085" cy="10569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l-PL" sz="1400" dirty="0"/>
              <a:t>Źródło danych na wykresach: Fundacja Dajemy Dzieciom Siłę: Diagnoza przemocy wobec dzieci w Polsce, 2023</a:t>
            </a:r>
            <a:endParaRPr lang="en-US" sz="1400" dirty="0"/>
          </a:p>
        </p:txBody>
      </p:sp>
    </p:spTree>
    <p:extLst>
      <p:ext uri="{BB962C8B-B14F-4D97-AF65-F5344CB8AC3E}">
        <p14:creationId xmlns:p14="http://schemas.microsoft.com/office/powerpoint/2010/main" val="796856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5158A73E-8CF2-BC5E-A69F-5BAAC6953B28}"/>
              </a:ext>
            </a:extLst>
          </p:cNvPr>
          <p:cNvSpPr txBox="1">
            <a:spLocks/>
          </p:cNvSpPr>
          <p:nvPr/>
        </p:nvSpPr>
        <p:spPr>
          <a:xfrm>
            <a:off x="1603169" y="570015"/>
            <a:ext cx="9096499" cy="57714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70000"/>
              </a:lnSpc>
            </a:pPr>
            <a:r>
              <a:rPr lang="pl-PL" sz="2400" dirty="0">
                <a:latin typeface="+mj-lt"/>
              </a:rPr>
              <a:t>Standardy ochrony dzieci przed krzywdzeniem obejmują cztery kluczowe zasady zapewniające bezpieczeństwo w przedszkolu. Wdrożenie tych standardów oznacza, że każdy pracownik potrafi rozpoznać zagrożenia dla dzieci i jest przygotowany podjąć odpowiednie działania w celu zapewnienia ich bezpieczeństwa. Zasady te stanowią podstawę skutecznej ochrony dzieci przed wszelkimi formami</a:t>
            </a:r>
          </a:p>
          <a:p>
            <a:pPr algn="just">
              <a:lnSpc>
                <a:spcPct val="170000"/>
              </a:lnSpc>
            </a:pPr>
            <a:r>
              <a:rPr lang="pl-PL" sz="2400" dirty="0">
                <a:latin typeface="+mj-lt"/>
              </a:rPr>
              <a:t>krzywdzenia.</a:t>
            </a:r>
            <a:endParaRPr lang="en-US" sz="2800" dirty="0">
              <a:latin typeface="+mj-lt"/>
            </a:endParaRPr>
          </a:p>
        </p:txBody>
      </p:sp>
    </p:spTree>
    <p:extLst>
      <p:ext uri="{BB962C8B-B14F-4D97-AF65-F5344CB8AC3E}">
        <p14:creationId xmlns:p14="http://schemas.microsoft.com/office/powerpoint/2010/main" val="2493335832"/>
      </p:ext>
    </p:extLst>
  </p:cSld>
  <p:clrMapOvr>
    <a:masterClrMapping/>
  </p:clrMapOvr>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laxy presentation" id="{D860ABA3-507A-4DC6-8D34-B6D2FE41A3BA}" vid="{BBA8DB39-4D39-4790-8D8A-7FB22E9634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_ip_UnifiedCompliancePolicyUIAction xmlns="http://schemas.microsoft.com/sharepoint/v3" xsi:nil="true"/>
    <Image xmlns="71af3243-3dd4-4a8d-8c0d-dd76da1f02a5">
      <Url xsi:nil="true"/>
      <Description xsi:nil="true"/>
    </Image>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958658-F0F0-4C75-A3B7-276A0C8E9F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D08CD0-82A3-4566-9B63-BB91B2D8976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F979E8A1-055A-4751-97E9-E6B1F9E21214}">
  <ds:schemaRefs>
    <ds:schemaRef ds:uri="http://schemas.microsoft.com/sharepoint/v3/contenttype/forms"/>
  </ds:schemaRefs>
</ds:datastoreItem>
</file>

<file path=docMetadata/LabelInfo.xml><?xml version="1.0" encoding="utf-8"?>
<clbl:labelList xmlns:clbl="http://schemas.microsoft.com/office/2020/mipLabelMetadata">
  <clbl:label id="{372ee9e0-9ce0-4033-a64a-c07073a91ecd}" enabled="0" method="" siteId="{372ee9e0-9ce0-4033-a64a-c07073a91ecd}" removed="1"/>
</clbl:labelList>
</file>

<file path=docProps/app.xml><?xml version="1.0" encoding="utf-8"?>
<Properties xmlns="http://schemas.openxmlformats.org/officeDocument/2006/extended-properties" xmlns:vt="http://schemas.openxmlformats.org/officeDocument/2006/docPropsVTypes">
  <Template/>
  <TotalTime>54</TotalTime>
  <Words>1055</Words>
  <Application>Microsoft Office PowerPoint</Application>
  <PresentationFormat>Widescreen</PresentationFormat>
  <Paragraphs>98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KingredSerif</vt:lpstr>
      <vt:lpstr>NotoSans-Regular</vt:lpstr>
      <vt:lpstr>Univers</vt:lpstr>
      <vt:lpstr>GradientUnivers</vt:lpstr>
      <vt:lpstr>Standardy Ochrony Małoletnich</vt:lpstr>
      <vt:lpstr>Rodzicu! Prawny opiekunie!</vt:lpstr>
      <vt:lpstr>PowerPoint Presentation</vt:lpstr>
      <vt:lpstr>PowerPoint Presentation</vt:lpstr>
      <vt:lpstr>PowerPoint Presentation</vt:lpstr>
      <vt:lpstr>PowerPoint Presentation</vt:lpstr>
      <vt:lpstr>PowerPoint Presentation</vt:lpstr>
      <vt:lpstr>Potrzeba wdrożenia procedur ochrony małoletnich!</vt:lpstr>
      <vt:lpstr>PowerPoint Presentation</vt:lpstr>
      <vt:lpstr>STANDARDY OCHRONY MAŁOLETNICH </vt:lpstr>
      <vt:lpstr>Standardy Ochrony Małoletnich zawierają:</vt:lpstr>
      <vt:lpstr>Nasze przedszkole promuje wychowanie bez przemocy!</vt:lpstr>
      <vt:lpstr>DBAMY O BEZPIECZEŃSTWO DZIECI W INTERNECIE RODZICU! PRAWNY OPIEKUNIE!</vt:lpstr>
      <vt:lpstr>PowerPoint Presentation</vt:lpstr>
      <vt:lpstr>LEPIEJ DZIAŁAĆ ZANIM BĘDZIE ZA PÓŹNO!</vt:lpstr>
      <vt:lpstr>RODZICU! PRAWNY OPIEKUNIE!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Standardy Ochrony Małoletnich</dc:title>
  <dc:creator>Adam Pogorzelski</dc:creator>
  <cp:lastModifiedBy>Adam Pogorzelski</cp:lastModifiedBy>
  <cp:revision>1</cp:revision>
  <dcterms:created xsi:type="dcterms:W3CDTF">2024-02-12T19:40:14Z</dcterms:created>
  <dcterms:modified xsi:type="dcterms:W3CDTF">2024-02-12T20:34:30Z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